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4"/>
  </p:notesMasterIdLst>
  <p:sldIdLst>
    <p:sldId id="260" r:id="rId2"/>
    <p:sldId id="261" r:id="rId3"/>
  </p:sldIdLst>
  <p:sldSz cx="7775575" cy="10907713"/>
  <p:notesSz cx="6807200" cy="99393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B14"/>
    <a:srgbClr val="EB701D"/>
    <a:srgbClr val="FF5050"/>
    <a:srgbClr val="FF3B3B"/>
    <a:srgbClr val="519EAD"/>
    <a:srgbClr val="06867F"/>
    <a:srgbClr val="2DB2D1"/>
    <a:srgbClr val="2C451B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46" d="100"/>
          <a:sy n="46" d="100"/>
        </p:scale>
        <p:origin x="2292" y="66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8693"/>
          </a:xfrm>
          <a:prstGeom prst="rect">
            <a:avLst/>
          </a:prstGeom>
        </p:spPr>
        <p:txBody>
          <a:bodyPr vert="horz" lIns="91582" tIns="45791" rIns="91582" bIns="4579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1582" tIns="45791" rIns="91582" bIns="45791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1241425"/>
            <a:ext cx="23907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82" tIns="45791" rIns="91582" bIns="4579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8"/>
            <a:ext cx="5445760" cy="3913614"/>
          </a:xfrm>
          <a:prstGeom prst="rect">
            <a:avLst/>
          </a:prstGeom>
        </p:spPr>
        <p:txBody>
          <a:bodyPr vert="horz" lIns="91582" tIns="45791" rIns="91582" bIns="4579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786" cy="498692"/>
          </a:xfrm>
          <a:prstGeom prst="rect">
            <a:avLst/>
          </a:prstGeom>
        </p:spPr>
        <p:txBody>
          <a:bodyPr vert="horz" lIns="91582" tIns="45791" rIns="91582" bIns="4579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8"/>
            <a:ext cx="2949786" cy="498692"/>
          </a:xfrm>
          <a:prstGeom prst="rect">
            <a:avLst/>
          </a:prstGeom>
        </p:spPr>
        <p:txBody>
          <a:bodyPr vert="horz" lIns="91582" tIns="45791" rIns="91582" bIns="45791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7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7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7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8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4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1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6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9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0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\mac-share\塚本\アスクルばらしたpng\P11 の色違い\11_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" y="-81660"/>
            <a:ext cx="7775575" cy="10907713"/>
          </a:xfrm>
          <a:prstGeom prst="rect">
            <a:avLst/>
          </a:prstGeom>
          <a:solidFill>
            <a:srgbClr val="FF5050"/>
          </a:solidFill>
          <a:ln>
            <a:noFill/>
          </a:ln>
          <a:extLst/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12" y="2042653"/>
            <a:ext cx="1280814" cy="1493177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66218" y="1480613"/>
            <a:ext cx="6425564" cy="18651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marL="0" marR="0" lvl="0" indent="0" algn="ctr" defTabSz="101900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EA6B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「わたしの学び」</a:t>
            </a:r>
            <a:endParaRPr kumimoji="1" lang="en-US" altLang="ja-JP" sz="7200" b="0" i="0" u="none" strike="noStrike" kern="1200" cap="none" spc="0" normalizeH="0" baseline="0" noProof="0" dirty="0" smtClean="0">
              <a:ln>
                <a:solidFill>
                  <a:prstClr val="black"/>
                </a:solidFill>
              </a:ln>
              <a:solidFill>
                <a:srgbClr val="EA6B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  <a:p>
            <a:pPr marL="0" marR="0" lvl="0" indent="0" algn="ctr" defTabSz="101900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EA6B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発　表　会</a:t>
            </a:r>
            <a:endParaRPr kumimoji="1" lang="en-US" altLang="ja-JP" sz="7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EA6B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3470676"/>
            <a:ext cx="77755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EA6B14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市民の皆さんが</a:t>
            </a:r>
            <a:r>
              <a:rPr kumimoji="1" lang="ja-JP" altLang="en-US" sz="2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EA6B14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日頃</a:t>
            </a:r>
            <a:r>
              <a:rPr kumimoji="1" lang="ja-JP" altLang="en-US" sz="22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EA6B14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実践している学びの成果の発表会です！</a:t>
            </a:r>
            <a:endParaRPr kumimoji="1" lang="en-US" altLang="ja-JP" sz="2200" b="0" i="0" u="none" strike="noStrike" kern="1200" cap="none" spc="0" normalizeH="0" baseline="0" noProof="0" dirty="0" smtClean="0">
              <a:ln>
                <a:solidFill>
                  <a:prstClr val="black"/>
                </a:solidFill>
              </a:ln>
              <a:solidFill>
                <a:srgbClr val="EA6B14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EA6B14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皆</a:t>
            </a:r>
            <a:r>
              <a:rPr kumimoji="1" lang="ja-JP" altLang="en-US" sz="22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EA6B14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さん</a:t>
            </a:r>
            <a:r>
              <a:rPr kumimoji="1" lang="ja-JP" altLang="en-US" sz="2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EA6B14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も</a:t>
            </a:r>
            <a:r>
              <a:rPr kumimoji="1" lang="ja-JP" altLang="en-US" sz="22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EA6B14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生涯学習に「一歩ふみだして」みませんか。</a:t>
            </a:r>
            <a:endParaRPr kumimoji="1" lang="ja-JP" altLang="en-US" sz="2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EA6B14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pic>
        <p:nvPicPr>
          <p:cNvPr id="1027" name="Picture 3" descr="\\SERVER\mac-share\塚本\アスクルばらしたpng\P11 の色違い\11_c2_oran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32" y="4844641"/>
            <a:ext cx="1055113" cy="105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645366" y="5102926"/>
            <a:ext cx="907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会 場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641491" y="4957069"/>
            <a:ext cx="53588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A6B14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足利市生涯学習センター </a:t>
            </a:r>
            <a:r>
              <a:rPr lang="ja-JP" altLang="en-US" sz="2400" b="1" dirty="0" smtClean="0">
                <a:solidFill>
                  <a:srgbClr val="EA6B1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１０</a:t>
            </a:r>
            <a:r>
              <a:rPr lang="ja-JP" altLang="en-US" sz="2400" b="1" dirty="0">
                <a:solidFill>
                  <a:srgbClr val="EA6B1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A6B14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号室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EA6B14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596677" y="5412578"/>
            <a:ext cx="5349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A6B14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（足利市相生町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A6B14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1-1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A6B14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）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EA6B14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786631" y="7020038"/>
            <a:ext cx="4572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A6B14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発表者：</a:t>
            </a:r>
            <a:r>
              <a:rPr lang="ja-JP" altLang="en-US" sz="2400" b="1" dirty="0" smtClean="0">
                <a:solidFill>
                  <a:srgbClr val="EA6B1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川島 宗竹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A6B14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さん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A6B14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786630" y="6517268"/>
            <a:ext cx="5988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800" b="1" dirty="0">
                <a:solidFill>
                  <a:srgbClr val="EA6B1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犬も歩けば棒に</a:t>
            </a:r>
            <a:r>
              <a:rPr lang="ja-JP" altLang="en-US" sz="1800" b="1" dirty="0" smtClean="0">
                <a:solidFill>
                  <a:srgbClr val="EA6B1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当たる  </a:t>
            </a:r>
            <a:r>
              <a:rPr lang="ja-JP" altLang="en-US" sz="1800" b="1" dirty="0">
                <a:solidFill>
                  <a:srgbClr val="EA6B1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人は歩けば</a:t>
            </a:r>
            <a:r>
              <a:rPr lang="ja-JP" altLang="en-US" sz="1800" b="1" dirty="0" smtClean="0">
                <a:solidFill>
                  <a:srgbClr val="EA6B1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「縁」に当たる </a:t>
            </a:r>
            <a:r>
              <a:rPr lang="ja-JP" altLang="en-US" sz="2800" b="1" dirty="0" smtClean="0">
                <a:solidFill>
                  <a:srgbClr val="EA6B1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A6B14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572379" y="5899754"/>
            <a:ext cx="4674341" cy="646331"/>
            <a:chOff x="1615921" y="5986840"/>
            <a:chExt cx="4674341" cy="646331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1615921" y="5986840"/>
              <a:ext cx="4674341" cy="646331"/>
              <a:chOff x="1615921" y="5986840"/>
              <a:chExt cx="4674341" cy="646331"/>
            </a:xfrm>
          </p:grpSpPr>
          <p:sp>
            <p:nvSpPr>
              <p:cNvPr id="36" name="正方形/長方形 35"/>
              <p:cNvSpPr/>
              <p:nvPr/>
            </p:nvSpPr>
            <p:spPr>
              <a:xfrm>
                <a:off x="1615921" y="5986840"/>
                <a:ext cx="218200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101900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EA6B14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11</a:t>
                </a:r>
                <a:r>
                  <a:rPr kumimoji="1" lang="ja-JP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EA6B14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月</a:t>
                </a:r>
                <a:r>
                  <a:rPr kumimoji="1" lang="en-US" altLang="ja-JP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EA6B14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14</a:t>
                </a:r>
                <a:r>
                  <a:rPr kumimoji="1" lang="ja-JP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EA6B14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日</a:t>
                </a:r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A6B14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endParaRPr>
              </a:p>
            </p:txBody>
          </p:sp>
          <p:sp>
            <p:nvSpPr>
              <p:cNvPr id="37" name="正方形/長方形 36"/>
              <p:cNvSpPr/>
              <p:nvPr/>
            </p:nvSpPr>
            <p:spPr>
              <a:xfrm>
                <a:off x="4104595" y="6152643"/>
                <a:ext cx="218566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101900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EA6B14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14:00-15:30</a:t>
                </a:r>
                <a:endParaRPr kumimoji="1" lang="ja-JP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EA6B14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endParaRPr>
              </a:p>
            </p:txBody>
          </p:sp>
          <p:pic>
            <p:nvPicPr>
              <p:cNvPr id="38" name="Picture 5" descr="\\SERVER\mac-share\塚本\アスクルばらしたpng\P11 の色違い\11_akabox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1003" y="6176826"/>
                <a:ext cx="379412" cy="3524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" name="正方形/長方形 38"/>
            <p:cNvSpPr/>
            <p:nvPr/>
          </p:nvSpPr>
          <p:spPr>
            <a:xfrm>
              <a:off x="3676903" y="6141836"/>
              <a:ext cx="442750" cy="4010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b="1" noProof="0" dirty="0">
                  <a:solidFill>
                    <a:prstClr val="white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火</a:t>
              </a:r>
              <a:endParaRPr kumimoji="1" lang="ja-JP" altLang="en-US" sz="2006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</p:txBody>
        </p:sp>
      </p:grpSp>
      <p:sp>
        <p:nvSpPr>
          <p:cNvPr id="50" name="正方形/長方形 49"/>
          <p:cNvSpPr/>
          <p:nvPr/>
        </p:nvSpPr>
        <p:spPr>
          <a:xfrm>
            <a:off x="2240186" y="574079"/>
            <a:ext cx="570048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EA6B14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足利市生涯学習啓発キャッチコピー</a:t>
            </a:r>
            <a:endParaRPr kumimoji="1" lang="en-US" altLang="ja-JP" sz="2400" b="1" i="0" u="none" strike="noStrike" kern="1200" cap="none" spc="0" normalizeH="0" baseline="0" noProof="0" dirty="0" smtClean="0">
              <a:ln>
                <a:solidFill>
                  <a:prstClr val="black"/>
                </a:solidFill>
              </a:ln>
              <a:solidFill>
                <a:srgbClr val="EA6B14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5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EA6B14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「</a:t>
            </a:r>
            <a:r>
              <a:rPr kumimoji="1" lang="ja-JP" altLang="en-US" sz="25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EA6B14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一歩ふみだし 広がる世界と 輝く私」</a:t>
            </a:r>
            <a:endParaRPr kumimoji="1" lang="ja-JP" altLang="en-US" sz="25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EA6B14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5595" y="4329152"/>
            <a:ext cx="77755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1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EA6B14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見て、聴いて、</a:t>
            </a:r>
            <a:r>
              <a:rPr kumimoji="1" lang="ja-JP" altLang="en-US" sz="2200" b="1" i="1" u="sng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EA6B14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市民大学あしかが学校必修シール</a:t>
            </a:r>
            <a:r>
              <a:rPr kumimoji="1" lang="en-US" altLang="ja-JP" sz="2200" b="1" i="1" u="sng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EA6B14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10</a:t>
            </a:r>
            <a:r>
              <a:rPr kumimoji="1" lang="ja-JP" altLang="en-US" sz="2200" b="1" i="1" u="sng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EA6B14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単位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EA6B14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！</a:t>
            </a:r>
            <a:endParaRPr kumimoji="1" lang="ja-JP" altLang="en-US" sz="20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EA6B14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1786999" y="8688155"/>
            <a:ext cx="4572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A6B14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発表者：</a:t>
            </a:r>
            <a:r>
              <a:rPr lang="ja-JP" altLang="en-US" sz="2400" b="1" dirty="0">
                <a:solidFill>
                  <a:srgbClr val="EA6B1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髙</a:t>
            </a:r>
            <a:r>
              <a:rPr lang="ja-JP" altLang="en-US" sz="2400" b="1" dirty="0" smtClean="0">
                <a:solidFill>
                  <a:srgbClr val="EA6B1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橋 邦雄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A6B14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さん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A6B14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1786998" y="8185385"/>
            <a:ext cx="45936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b="1" noProof="0" dirty="0" smtClean="0">
                <a:solidFill>
                  <a:srgbClr val="EA6B1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わが</a:t>
            </a:r>
            <a:r>
              <a:rPr lang="ja-JP" altLang="en-US" sz="2800" b="1" noProof="0" dirty="0">
                <a:solidFill>
                  <a:srgbClr val="EA6B1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英語人生とビートルズ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A6B14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2699614" y="251813"/>
            <a:ext cx="2361563" cy="292217"/>
            <a:chOff x="2772184" y="334361"/>
            <a:chExt cx="2361563" cy="292217"/>
          </a:xfrm>
        </p:grpSpPr>
        <p:pic>
          <p:nvPicPr>
            <p:cNvPr id="67" name="図 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2184" y="338578"/>
              <a:ext cx="1483086" cy="288000"/>
            </a:xfrm>
            <a:prstGeom prst="rect">
              <a:avLst/>
            </a:prstGeom>
          </p:spPr>
        </p:pic>
        <p:pic>
          <p:nvPicPr>
            <p:cNvPr id="68" name="図 6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2582" y="335998"/>
              <a:ext cx="288000" cy="288000"/>
            </a:xfrm>
            <a:prstGeom prst="rect">
              <a:avLst/>
            </a:prstGeom>
          </p:spPr>
        </p:pic>
        <p:pic>
          <p:nvPicPr>
            <p:cNvPr id="71" name="図 7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5747" y="334361"/>
              <a:ext cx="288000" cy="288000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9417" y="335961"/>
              <a:ext cx="288000" cy="288000"/>
            </a:xfrm>
            <a:prstGeom prst="rect">
              <a:avLst/>
            </a:prstGeom>
          </p:spPr>
        </p:pic>
      </p:grpSp>
      <p:grpSp>
        <p:nvGrpSpPr>
          <p:cNvPr id="58" name="グループ化 57"/>
          <p:cNvGrpSpPr/>
          <p:nvPr/>
        </p:nvGrpSpPr>
        <p:grpSpPr>
          <a:xfrm>
            <a:off x="1572379" y="7608392"/>
            <a:ext cx="4681961" cy="646331"/>
            <a:chOff x="1615921" y="5986840"/>
            <a:chExt cx="4681961" cy="646331"/>
          </a:xfrm>
        </p:grpSpPr>
        <p:grpSp>
          <p:nvGrpSpPr>
            <p:cNvPr id="59" name="グループ化 58"/>
            <p:cNvGrpSpPr/>
            <p:nvPr/>
          </p:nvGrpSpPr>
          <p:grpSpPr>
            <a:xfrm>
              <a:off x="1615921" y="5986840"/>
              <a:ext cx="4681961" cy="646331"/>
              <a:chOff x="1615921" y="5986840"/>
              <a:chExt cx="4681961" cy="646331"/>
            </a:xfrm>
          </p:grpSpPr>
          <p:sp>
            <p:nvSpPr>
              <p:cNvPr id="61" name="正方形/長方形 60"/>
              <p:cNvSpPr/>
              <p:nvPr/>
            </p:nvSpPr>
            <p:spPr>
              <a:xfrm>
                <a:off x="1615921" y="5986840"/>
                <a:ext cx="218200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101900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EA6B14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11</a:t>
                </a:r>
                <a:r>
                  <a:rPr kumimoji="1" lang="ja-JP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EA6B14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月</a:t>
                </a:r>
                <a:r>
                  <a:rPr kumimoji="1" lang="en-US" altLang="ja-JP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EA6B14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21</a:t>
                </a:r>
                <a:r>
                  <a:rPr kumimoji="1" lang="ja-JP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EA6B14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日</a:t>
                </a:r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A6B14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endParaRPr>
              </a:p>
            </p:txBody>
          </p:sp>
          <p:sp>
            <p:nvSpPr>
              <p:cNvPr id="62" name="正方形/長方形 61"/>
              <p:cNvSpPr/>
              <p:nvPr/>
            </p:nvSpPr>
            <p:spPr>
              <a:xfrm>
                <a:off x="4112215" y="6152643"/>
                <a:ext cx="218566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101900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EA6B14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14:00-15:30</a:t>
                </a:r>
                <a:endParaRPr kumimoji="1" lang="ja-JP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EA6B14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endParaRPr>
              </a:p>
            </p:txBody>
          </p:sp>
          <p:pic>
            <p:nvPicPr>
              <p:cNvPr id="63" name="Picture 5" descr="\\SERVER\mac-share\塚本\アスクルばらしたpng\P11 の色違い\11_akabox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1003" y="6176826"/>
                <a:ext cx="379412" cy="3524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0" name="正方形/長方形 59"/>
            <p:cNvSpPr/>
            <p:nvPr/>
          </p:nvSpPr>
          <p:spPr>
            <a:xfrm>
              <a:off x="3676903" y="6141836"/>
              <a:ext cx="442750" cy="4010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b="1" dirty="0">
                  <a:solidFill>
                    <a:prstClr val="white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火</a:t>
              </a:r>
              <a:endParaRPr kumimoji="1" lang="ja-JP" altLang="en-US" sz="2006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0" y="-72021"/>
            <a:ext cx="7775575" cy="989740"/>
            <a:chOff x="119895" y="-40756"/>
            <a:chExt cx="7775575" cy="989740"/>
          </a:xfrm>
        </p:grpSpPr>
        <p:sp>
          <p:nvSpPr>
            <p:cNvPr id="16" name="角丸四角形 15"/>
            <p:cNvSpPr/>
            <p:nvPr/>
          </p:nvSpPr>
          <p:spPr>
            <a:xfrm>
              <a:off x="339532" y="-7543"/>
              <a:ext cx="2020549" cy="956527"/>
            </a:xfrm>
            <a:prstGeom prst="roundRect">
              <a:avLst/>
            </a:prstGeom>
            <a:solidFill>
              <a:srgbClr val="EA6B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119895" y="-40756"/>
              <a:ext cx="7775575" cy="331575"/>
            </a:xfrm>
            <a:prstGeom prst="rect">
              <a:avLst/>
            </a:prstGeom>
            <a:solidFill>
              <a:srgbClr val="EA6B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23" name="正方形/長方形 22"/>
          <p:cNvSpPr/>
          <p:nvPr/>
        </p:nvSpPr>
        <p:spPr>
          <a:xfrm>
            <a:off x="189076" y="228188"/>
            <a:ext cx="21162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令和５年度</a:t>
            </a:r>
            <a:endParaRPr kumimoji="1" lang="ja-JP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25" name="ホームベース 24"/>
          <p:cNvSpPr/>
          <p:nvPr/>
        </p:nvSpPr>
        <p:spPr>
          <a:xfrm>
            <a:off x="612415" y="6008193"/>
            <a:ext cx="1095809" cy="1338438"/>
          </a:xfrm>
          <a:prstGeom prst="homePlate">
            <a:avLst>
              <a:gd name="adj" fmla="val 23068"/>
            </a:avLst>
          </a:prstGeom>
          <a:solidFill>
            <a:srgbClr val="EB701D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>
                <a:alpha val="22000"/>
              </a:srgbClr>
            </a:outerShdw>
            <a:reflection stA="45000" endPos="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14034" y="6466458"/>
            <a:ext cx="9570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第１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回</a:t>
            </a:r>
          </a:p>
        </p:txBody>
      </p:sp>
      <p:sp>
        <p:nvSpPr>
          <p:cNvPr id="84" name="ホームベース 83"/>
          <p:cNvSpPr/>
          <p:nvPr/>
        </p:nvSpPr>
        <p:spPr>
          <a:xfrm>
            <a:off x="628356" y="7722420"/>
            <a:ext cx="1095809" cy="1338438"/>
          </a:xfrm>
          <a:prstGeom prst="homePlate">
            <a:avLst>
              <a:gd name="adj" fmla="val 23068"/>
            </a:avLst>
          </a:prstGeom>
          <a:solidFill>
            <a:srgbClr val="EB701D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>
                <a:alpha val="22000"/>
              </a:srgbClr>
            </a:outerShdw>
            <a:reflection stA="45000" endPos="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41404" y="8187746"/>
            <a:ext cx="957092" cy="401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第２回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3475" y="9557027"/>
            <a:ext cx="7775575" cy="1355088"/>
          </a:xfrm>
          <a:prstGeom prst="rect">
            <a:avLst/>
          </a:prstGeom>
          <a:solidFill>
            <a:srgbClr val="EA6B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4" name="正方形/長方形 93"/>
          <p:cNvSpPr/>
          <p:nvPr/>
        </p:nvSpPr>
        <p:spPr>
          <a:xfrm>
            <a:off x="-1" y="9136253"/>
            <a:ext cx="7775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A6B14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★受講無料、各回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A6B14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50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A6B14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名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A6B14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(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A6B14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先着順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A6B14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)</a:t>
            </a:r>
            <a:r>
              <a:rPr kumimoji="1" lang="ja-JP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A6B14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、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A6B14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1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A6B14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回だけの受講も大歓迎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A6B14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!!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A6B14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>
            <a:off x="61661" y="9671278"/>
            <a:ext cx="6373215" cy="1038841"/>
            <a:chOff x="61661" y="9787390"/>
            <a:chExt cx="6373215" cy="1038841"/>
          </a:xfrm>
        </p:grpSpPr>
        <p:sp>
          <p:nvSpPr>
            <p:cNvPr id="96" name="正方形/長方形 95"/>
            <p:cNvSpPr/>
            <p:nvPr/>
          </p:nvSpPr>
          <p:spPr>
            <a:xfrm>
              <a:off x="61661" y="9838832"/>
              <a:ext cx="299376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</a:rPr>
                <a:t>10</a:t>
              </a:r>
              <a:r>
                <a:rPr kumimoji="1" lang="ja-JP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</a:rPr>
                <a:t>月</a:t>
              </a:r>
              <a:r>
                <a:rPr lang="en-US" altLang="ja-JP" sz="1400" b="1" dirty="0" smtClean="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rPr>
                <a:t>10</a:t>
              </a:r>
              <a:r>
                <a:rPr kumimoji="1" lang="ja-JP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</a:rPr>
                <a:t>日</a:t>
              </a:r>
              <a:r>
                <a:rPr kumimoji="1" lang="en-US" altLang="ja-JP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</a:rPr>
                <a:t>(</a:t>
              </a:r>
              <a:r>
                <a:rPr kumimoji="1" lang="ja-JP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</a:rPr>
                <a:t>火</a:t>
              </a:r>
              <a:r>
                <a:rPr kumimoji="1" lang="en-US" altLang="ja-JP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</a:rPr>
                <a:t>)</a:t>
              </a:r>
              <a:r>
                <a:rPr kumimoji="1" lang="ja-JP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</a:rPr>
                <a:t>から</a:t>
              </a:r>
              <a:endParaRPr kumimoji="1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</a:endParaRPr>
            </a:p>
            <a:p>
              <a:pPr marL="0" marR="0" lvl="0" indent="0" algn="ctr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400" b="1" dirty="0" smtClean="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rPr>
                <a:t>オンライン申請システム</a:t>
              </a:r>
              <a:endParaRPr lang="en-US" altLang="ja-JP" sz="1400" b="1" dirty="0" smtClea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  <a:p>
              <a:pPr marL="0" marR="0" lvl="0" indent="0" algn="ctr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</a:rPr>
                <a:t>またはお電話</a:t>
              </a:r>
              <a:endParaRPr kumimoji="1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</a:endParaRPr>
            </a:p>
          </p:txBody>
        </p:sp>
        <p:grpSp>
          <p:nvGrpSpPr>
            <p:cNvPr id="97" name="グループ化 96"/>
            <p:cNvGrpSpPr/>
            <p:nvPr/>
          </p:nvGrpSpPr>
          <p:grpSpPr>
            <a:xfrm>
              <a:off x="2896728" y="9842295"/>
              <a:ext cx="3538148" cy="983936"/>
              <a:chOff x="2896728" y="9842295"/>
              <a:chExt cx="3538148" cy="983936"/>
            </a:xfrm>
          </p:grpSpPr>
          <p:sp>
            <p:nvSpPr>
              <p:cNvPr id="98" name="正方形/長方形 97"/>
              <p:cNvSpPr/>
              <p:nvPr/>
            </p:nvSpPr>
            <p:spPr>
              <a:xfrm>
                <a:off x="3099413" y="10364566"/>
                <a:ext cx="31566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504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9007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511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8015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518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7022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6526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6029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01900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rPr>
                  <a:t>TEL: </a:t>
                </a:r>
                <a:r>
                  <a:rPr kumimoji="1" lang="en-US" altLang="ja-JP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rPr>
                  <a:t>0284</a:t>
                </a:r>
                <a:r>
                  <a:rPr kumimoji="1" lang="ja-JP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rPr>
                  <a:t>-</a:t>
                </a:r>
                <a:r>
                  <a:rPr kumimoji="1" lang="en-US" altLang="ja-JP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rPr>
                  <a:t>43-1311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99" name="テキスト ボックス 18"/>
              <p:cNvSpPr txBox="1"/>
              <p:nvPr/>
            </p:nvSpPr>
            <p:spPr>
              <a:xfrm>
                <a:off x="2896728" y="9842295"/>
                <a:ext cx="35381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ja-JP"/>
                </a:defPPr>
                <a:lvl1pPr marL="0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504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9007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511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8015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518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7022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6526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6029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01900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rPr>
                  <a:t>足利市教育委員会事務局 生涯学習課</a:t>
                </a:r>
                <a:endParaRPr kumimoji="1" lang="en-US" altLang="ja-JP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  <a:p>
                <a:pPr marL="0" marR="0" lvl="0" indent="0" algn="ctr" defTabSz="101900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rPr>
                  <a:t>（足利市生涯学習センター）</a:t>
                </a: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</p:grpSp>
        <p:grpSp>
          <p:nvGrpSpPr>
            <p:cNvPr id="101" name="グループ化 100"/>
            <p:cNvGrpSpPr/>
            <p:nvPr/>
          </p:nvGrpSpPr>
          <p:grpSpPr>
            <a:xfrm>
              <a:off x="189076" y="9787390"/>
              <a:ext cx="2667661" cy="789449"/>
              <a:chOff x="75699" y="9787390"/>
              <a:chExt cx="2777890" cy="789449"/>
            </a:xfrm>
          </p:grpSpPr>
          <p:cxnSp>
            <p:nvCxnSpPr>
              <p:cNvPr id="102" name="直線コネクタ 101"/>
              <p:cNvCxnSpPr/>
              <p:nvPr/>
            </p:nvCxnSpPr>
            <p:spPr>
              <a:xfrm>
                <a:off x="107523" y="9787390"/>
                <a:ext cx="274606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コネクタ 102"/>
              <p:cNvCxnSpPr/>
              <p:nvPr/>
            </p:nvCxnSpPr>
            <p:spPr>
              <a:xfrm>
                <a:off x="75699" y="10576839"/>
                <a:ext cx="277789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正方形/長方形 53"/>
          <p:cNvSpPr/>
          <p:nvPr/>
        </p:nvSpPr>
        <p:spPr>
          <a:xfrm>
            <a:off x="0" y="-51648"/>
            <a:ext cx="7775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◆市民大学あしかが必修講座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970035" y="7989638"/>
            <a:ext cx="3636859" cy="175432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ja-JP" sz="3600" dirty="0" err="1" smtClean="0">
                <a:solidFill>
                  <a:schemeClr val="bg1"/>
                </a:solidFill>
              </a:rPr>
              <a:t>o</a:t>
            </a:r>
            <a:r>
              <a:rPr kumimoji="1" lang="en-US" altLang="ja-JP" sz="3600" dirty="0" err="1" smtClean="0">
                <a:solidFill>
                  <a:schemeClr val="bg1"/>
                </a:solidFill>
              </a:rPr>
              <a:t>penid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=226</a:t>
            </a:r>
          </a:p>
          <a:p>
            <a:r>
              <a:rPr kumimoji="1" lang="ja-JP" altLang="en-US" sz="3600" dirty="0" smtClean="0">
                <a:solidFill>
                  <a:schemeClr val="bg1"/>
                </a:solidFill>
              </a:rPr>
              <a:t>　　　　　↓</a:t>
            </a:r>
            <a:endParaRPr kumimoji="1" lang="en-US" altLang="ja-JP" sz="3600" dirty="0" smtClean="0">
              <a:solidFill>
                <a:schemeClr val="bg1"/>
              </a:solidFill>
            </a:endParaRPr>
          </a:p>
          <a:p>
            <a:r>
              <a:rPr kumimoji="1" lang="ja-JP" altLang="en-US" sz="3600" dirty="0" smtClean="0">
                <a:solidFill>
                  <a:schemeClr val="bg1"/>
                </a:solidFill>
              </a:rPr>
              <a:t>　　  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226</a:t>
            </a:r>
            <a:r>
              <a:rPr kumimoji="1" lang="ja-JP" altLang="en-US" sz="3600" dirty="0" smtClean="0">
                <a:solidFill>
                  <a:schemeClr val="bg1"/>
                </a:solidFill>
              </a:rPr>
              <a:t>∨別番号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93" y="9618363"/>
            <a:ext cx="959961" cy="95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5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" y="-93161"/>
            <a:ext cx="7771329" cy="3866068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800056" y="5102926"/>
            <a:ext cx="598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 </a:t>
            </a:r>
            <a:endParaRPr lang="ja-JP" altLang="en-US" sz="24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3633361" y="6054750"/>
            <a:ext cx="441146" cy="401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木</a:t>
            </a:r>
            <a:endParaRPr lang="ja-JP" altLang="en-US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14034" y="6466458"/>
            <a:ext cx="9570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第１</a:t>
            </a:r>
            <a:r>
              <a:rPr lang="ja-JP" altLang="en-US" sz="2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641404" y="8187746"/>
            <a:ext cx="957092" cy="401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第２回</a:t>
            </a:r>
            <a:endParaRPr lang="ja-JP" altLang="en-US" sz="20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9052"/>
            <a:ext cx="7775575" cy="386606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7058614"/>
            <a:ext cx="7775575" cy="3866068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>
            <a:off x="508999" y="2219294"/>
            <a:ext cx="6733307" cy="3578470"/>
            <a:chOff x="508999" y="1045814"/>
            <a:chExt cx="6733307" cy="3578470"/>
          </a:xfrm>
        </p:grpSpPr>
        <p:sp>
          <p:nvSpPr>
            <p:cNvPr id="34" name="正方形/長方形 33"/>
            <p:cNvSpPr/>
            <p:nvPr/>
          </p:nvSpPr>
          <p:spPr>
            <a:xfrm>
              <a:off x="1640914" y="2166098"/>
              <a:ext cx="45721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400" b="1" dirty="0" smtClean="0">
                  <a:solidFill>
                    <a:srgbClr val="EA6B1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発表者：川島 宗竹 さん</a:t>
              </a:r>
              <a:endParaRPr lang="ja-JP" altLang="en-US" sz="2400" b="1" dirty="0">
                <a:solidFill>
                  <a:srgbClr val="EA6B1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1640913" y="1663328"/>
              <a:ext cx="55495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800" b="1" dirty="0">
                  <a:solidFill>
                    <a:srgbClr val="EA6B1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犬も歩けば棒に</a:t>
              </a:r>
              <a:r>
                <a:rPr lang="ja-JP" altLang="en-US" sz="1800" b="1" dirty="0" smtClean="0">
                  <a:solidFill>
                    <a:srgbClr val="EA6B1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当たる　人は歩けば「縁」に当たる</a:t>
              </a:r>
              <a:endParaRPr lang="ja-JP" altLang="en-US" sz="1800" b="1" dirty="0">
                <a:solidFill>
                  <a:srgbClr val="EA6B1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grpSp>
          <p:nvGrpSpPr>
            <p:cNvPr id="40" name="グループ化 39"/>
            <p:cNvGrpSpPr/>
            <p:nvPr/>
          </p:nvGrpSpPr>
          <p:grpSpPr>
            <a:xfrm>
              <a:off x="1467344" y="1045814"/>
              <a:ext cx="4674341" cy="646331"/>
              <a:chOff x="1615921" y="5986840"/>
              <a:chExt cx="4674341" cy="646331"/>
            </a:xfrm>
          </p:grpSpPr>
          <p:grpSp>
            <p:nvGrpSpPr>
              <p:cNvPr id="41" name="グループ化 40"/>
              <p:cNvGrpSpPr/>
              <p:nvPr/>
            </p:nvGrpSpPr>
            <p:grpSpPr>
              <a:xfrm>
                <a:off x="1615921" y="5986840"/>
                <a:ext cx="4674341" cy="646331"/>
                <a:chOff x="1615921" y="5986840"/>
                <a:chExt cx="4674341" cy="646331"/>
              </a:xfrm>
            </p:grpSpPr>
            <p:sp>
              <p:nvSpPr>
                <p:cNvPr id="43" name="正方形/長方形 42"/>
                <p:cNvSpPr/>
                <p:nvPr/>
              </p:nvSpPr>
              <p:spPr>
                <a:xfrm>
                  <a:off x="1615921" y="5986840"/>
                  <a:ext cx="2182008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3600" b="1" dirty="0" smtClean="0">
                      <a:solidFill>
                        <a:srgbClr val="EA6B14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11</a:t>
                  </a:r>
                  <a:r>
                    <a:rPr lang="ja-JP" altLang="en-US" sz="2400" b="1" dirty="0" smtClean="0">
                      <a:solidFill>
                        <a:srgbClr val="EA6B14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月</a:t>
                  </a:r>
                  <a:r>
                    <a:rPr lang="en-US" altLang="ja-JP" sz="3600" b="1" dirty="0" smtClean="0">
                      <a:solidFill>
                        <a:srgbClr val="EA6B14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14</a:t>
                  </a:r>
                  <a:r>
                    <a:rPr lang="ja-JP" altLang="en-US" sz="2400" b="1" dirty="0" smtClean="0">
                      <a:solidFill>
                        <a:srgbClr val="EA6B14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日</a:t>
                  </a:r>
                  <a:endParaRPr lang="en-US" altLang="ja-JP" sz="2400" b="1" dirty="0" smtClean="0">
                    <a:solidFill>
                      <a:srgbClr val="EA6B14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  <p:sp>
              <p:nvSpPr>
                <p:cNvPr id="44" name="正方形/長方形 43"/>
                <p:cNvSpPr/>
                <p:nvPr/>
              </p:nvSpPr>
              <p:spPr>
                <a:xfrm>
                  <a:off x="4104595" y="6152643"/>
                  <a:ext cx="2185667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2200" b="1" dirty="0" smtClean="0">
                      <a:solidFill>
                        <a:srgbClr val="EA6B14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14:00-15:30</a:t>
                  </a:r>
                  <a:endParaRPr lang="ja-JP" altLang="en-US" sz="2200" b="1" dirty="0">
                    <a:solidFill>
                      <a:srgbClr val="EA6B14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  <p:pic>
              <p:nvPicPr>
                <p:cNvPr id="45" name="Picture 5" descr="\\SERVER\mac-share\塚本\アスクルばらしたpng\P11 の色違い\11_akabox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11003" y="6176826"/>
                  <a:ext cx="379412" cy="3524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2" name="正方形/長方形 41"/>
              <p:cNvSpPr/>
              <p:nvPr/>
            </p:nvSpPr>
            <p:spPr>
              <a:xfrm>
                <a:off x="3676903" y="6141836"/>
                <a:ext cx="442750" cy="401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b="1" dirty="0">
                    <a:solidFill>
                      <a:schemeClr val="bg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火</a:t>
                </a:r>
              </a:p>
            </p:txBody>
          </p:sp>
        </p:grpSp>
        <p:sp>
          <p:nvSpPr>
            <p:cNvPr id="54" name="ホームベース 53"/>
            <p:cNvSpPr/>
            <p:nvPr/>
          </p:nvSpPr>
          <p:spPr>
            <a:xfrm>
              <a:off x="508999" y="1196162"/>
              <a:ext cx="1095809" cy="1338438"/>
            </a:xfrm>
            <a:prstGeom prst="homePlate">
              <a:avLst>
                <a:gd name="adj" fmla="val 23068"/>
              </a:avLst>
            </a:prstGeom>
            <a:solidFill>
              <a:srgbClr val="EB701D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sx="1000" sy="1000" algn="ctr" rotWithShape="0">
                <a:srgbClr val="000000">
                  <a:alpha val="22000"/>
                </a:srgbClr>
              </a:outerShdw>
              <a:reflection stA="45000" endPos="0" dist="50800" dir="5400000" sy="-100000" algn="bl" rotWithShape="0"/>
              <a:softEdge rad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508999" y="1612518"/>
              <a:ext cx="9570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000" b="1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第１</a:t>
              </a:r>
              <a:r>
                <a:rPr lang="ja-JP" altLang="en-US" sz="2000" b="1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回</a:t>
              </a: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548856" y="2685292"/>
              <a:ext cx="669345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spc="-150" dirty="0" smtClean="0"/>
                <a:t>　　「フォークソングによる縁」「カヌー・カヤックによる縁」「水上文学による縁」の</a:t>
              </a:r>
              <a:r>
                <a:rPr lang="en-US" altLang="ja-JP" sz="2000" spc="-150" dirty="0" smtClean="0"/>
                <a:t>3</a:t>
              </a:r>
              <a:r>
                <a:rPr lang="ja-JP" altLang="en-US" sz="2000" spc="-150" dirty="0" smtClean="0"/>
                <a:t>本立てで発表を行う。フォークソングによる縁では、実際にギターを演奏し、</a:t>
              </a:r>
              <a:r>
                <a:rPr lang="ja-JP" altLang="en-US" sz="2000" spc="-150" dirty="0" smtClean="0"/>
                <a:t>懐かしの</a:t>
              </a:r>
              <a:r>
                <a:rPr lang="ja-JP" altLang="en-US" sz="2000" spc="-150" dirty="0" smtClean="0"/>
                <a:t>フォーク</a:t>
              </a:r>
              <a:r>
                <a:rPr lang="ja-JP" altLang="en-US" sz="2000" spc="-150" dirty="0" smtClean="0"/>
                <a:t>ソング数曲を</a:t>
              </a:r>
              <a:r>
                <a:rPr lang="ja-JP" altLang="en-US" sz="2000" spc="-150" dirty="0" smtClean="0"/>
                <a:t>受講者と一緒に</a:t>
              </a:r>
              <a:r>
                <a:rPr lang="ja-JP" altLang="en-US" sz="2000" spc="-150" dirty="0" smtClean="0"/>
                <a:t>楽しむ</a:t>
              </a:r>
              <a:r>
                <a:rPr lang="ja-JP" altLang="en-US" sz="2000" spc="-150" dirty="0"/>
                <a:t>。</a:t>
              </a:r>
              <a:r>
                <a:rPr lang="ja-JP" altLang="en-US" sz="2000" spc="-150" dirty="0" smtClean="0"/>
                <a:t>カヤックに</a:t>
              </a:r>
              <a:r>
                <a:rPr lang="ja-JP" altLang="en-US" sz="2000" spc="-150" dirty="0" smtClean="0"/>
                <a:t>よる</a:t>
              </a:r>
              <a:r>
                <a:rPr lang="ja-JP" altLang="en-US" sz="2000" spc="-150" dirty="0"/>
                <a:t>旅</a:t>
              </a:r>
              <a:r>
                <a:rPr lang="ja-JP" altLang="en-US" sz="2000" spc="-150" dirty="0" smtClean="0"/>
                <a:t>と</a:t>
              </a:r>
              <a:r>
                <a:rPr lang="ja-JP" altLang="en-US" sz="2000" spc="-150" dirty="0" smtClean="0"/>
                <a:t>水上文学館の学芸員との出会いから「水上文学ゆかりの地を旅する」の執筆に至る過程と紀行文の紹介を通して、縁が生み出す素晴らしさを受講者と共有する。</a:t>
              </a:r>
              <a:endParaRPr lang="en-US" altLang="ja-JP" sz="2000" spc="-150" dirty="0" smtClean="0"/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372804" y="6187830"/>
            <a:ext cx="6868627" cy="4080187"/>
            <a:chOff x="482639" y="6000572"/>
            <a:chExt cx="6868627" cy="4080187"/>
          </a:xfrm>
        </p:grpSpPr>
        <p:sp>
          <p:nvSpPr>
            <p:cNvPr id="46" name="正方形/長方形 45"/>
            <p:cNvSpPr/>
            <p:nvPr/>
          </p:nvSpPr>
          <p:spPr>
            <a:xfrm>
              <a:off x="1641282" y="7080335"/>
              <a:ext cx="45721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400" b="1" dirty="0" smtClean="0">
                  <a:solidFill>
                    <a:srgbClr val="EA6B1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発表者：</a:t>
              </a:r>
              <a:r>
                <a:rPr lang="ja-JP" altLang="en-US" sz="2400" b="1" dirty="0">
                  <a:solidFill>
                    <a:srgbClr val="EA6B1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髙</a:t>
              </a:r>
              <a:r>
                <a:rPr lang="ja-JP" altLang="en-US" sz="2400" b="1" dirty="0" smtClean="0">
                  <a:solidFill>
                    <a:srgbClr val="EA6B1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橋 邦雄 さん</a:t>
              </a:r>
              <a:endParaRPr lang="ja-JP" altLang="en-US" sz="2400" b="1" dirty="0">
                <a:solidFill>
                  <a:srgbClr val="EA6B1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1641281" y="6577565"/>
              <a:ext cx="48320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800" b="1" dirty="0" smtClean="0">
                  <a:solidFill>
                    <a:srgbClr val="EA6B1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わ</a:t>
              </a:r>
              <a:r>
                <a:rPr lang="ja-JP" altLang="en-US" sz="2800" b="1" dirty="0">
                  <a:solidFill>
                    <a:srgbClr val="EA6B1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が英語人生とビートルズ</a:t>
              </a:r>
            </a:p>
          </p:txBody>
        </p:sp>
        <p:grpSp>
          <p:nvGrpSpPr>
            <p:cNvPr id="48" name="グループ化 47"/>
            <p:cNvGrpSpPr/>
            <p:nvPr/>
          </p:nvGrpSpPr>
          <p:grpSpPr>
            <a:xfrm>
              <a:off x="1426662" y="6000572"/>
              <a:ext cx="4681961" cy="646331"/>
              <a:chOff x="1615921" y="5986840"/>
              <a:chExt cx="4681961" cy="646331"/>
            </a:xfrm>
          </p:grpSpPr>
          <p:grpSp>
            <p:nvGrpSpPr>
              <p:cNvPr id="49" name="グループ化 48"/>
              <p:cNvGrpSpPr/>
              <p:nvPr/>
            </p:nvGrpSpPr>
            <p:grpSpPr>
              <a:xfrm>
                <a:off x="1615921" y="5986840"/>
                <a:ext cx="4681961" cy="646331"/>
                <a:chOff x="1615921" y="5986840"/>
                <a:chExt cx="4681961" cy="646331"/>
              </a:xfrm>
            </p:grpSpPr>
            <p:sp>
              <p:nvSpPr>
                <p:cNvPr id="51" name="正方形/長方形 50"/>
                <p:cNvSpPr/>
                <p:nvPr/>
              </p:nvSpPr>
              <p:spPr>
                <a:xfrm>
                  <a:off x="1615921" y="5986840"/>
                  <a:ext cx="2182008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3600" b="1" dirty="0" smtClean="0">
                      <a:solidFill>
                        <a:srgbClr val="EA6B14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11</a:t>
                  </a:r>
                  <a:r>
                    <a:rPr lang="ja-JP" altLang="en-US" sz="2400" b="1" dirty="0" smtClean="0">
                      <a:solidFill>
                        <a:srgbClr val="EA6B14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月</a:t>
                  </a:r>
                  <a:r>
                    <a:rPr lang="en-US" altLang="ja-JP" sz="3600" b="1" dirty="0" smtClean="0">
                      <a:solidFill>
                        <a:srgbClr val="EA6B14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21</a:t>
                  </a:r>
                  <a:r>
                    <a:rPr lang="ja-JP" altLang="en-US" sz="2400" b="1" dirty="0" smtClean="0">
                      <a:solidFill>
                        <a:srgbClr val="EA6B14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日</a:t>
                  </a:r>
                  <a:endParaRPr lang="ja-JP" altLang="en-US" sz="2400" b="1" dirty="0">
                    <a:solidFill>
                      <a:srgbClr val="EA6B14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  <p:sp>
              <p:nvSpPr>
                <p:cNvPr id="52" name="正方形/長方形 51"/>
                <p:cNvSpPr/>
                <p:nvPr/>
              </p:nvSpPr>
              <p:spPr>
                <a:xfrm>
                  <a:off x="4112215" y="6152643"/>
                  <a:ext cx="2185667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2200" b="1" dirty="0" smtClean="0">
                      <a:solidFill>
                        <a:srgbClr val="EA6B14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14:00-15:30</a:t>
                  </a:r>
                  <a:endParaRPr lang="ja-JP" altLang="en-US" sz="2200" b="1" dirty="0">
                    <a:solidFill>
                      <a:srgbClr val="EA6B14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  <p:pic>
              <p:nvPicPr>
                <p:cNvPr id="53" name="Picture 5" descr="\\SERVER\mac-share\塚本\アスクルばらしたpng\P11 の色違い\11_akabox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11003" y="6176826"/>
                  <a:ext cx="379412" cy="3524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0" name="正方形/長方形 49"/>
              <p:cNvSpPr/>
              <p:nvPr/>
            </p:nvSpPr>
            <p:spPr>
              <a:xfrm>
                <a:off x="3676903" y="6141836"/>
                <a:ext cx="442750" cy="401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b="1" dirty="0">
                    <a:solidFill>
                      <a:schemeClr val="bg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火</a:t>
                </a:r>
              </a:p>
            </p:txBody>
          </p:sp>
        </p:grpSp>
        <p:sp>
          <p:nvSpPr>
            <p:cNvPr id="55" name="ホームベース 54"/>
            <p:cNvSpPr/>
            <p:nvPr/>
          </p:nvSpPr>
          <p:spPr>
            <a:xfrm>
              <a:off x="482639" y="6114600"/>
              <a:ext cx="1095809" cy="1338438"/>
            </a:xfrm>
            <a:prstGeom prst="homePlate">
              <a:avLst>
                <a:gd name="adj" fmla="val 23068"/>
              </a:avLst>
            </a:prstGeom>
            <a:solidFill>
              <a:srgbClr val="EB701D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sx="1000" sy="1000" algn="ctr" rotWithShape="0">
                <a:srgbClr val="000000">
                  <a:alpha val="22000"/>
                </a:srgbClr>
              </a:outerShdw>
              <a:reflection stA="45000" endPos="0" dist="50800" dir="5400000" sy="-100000" algn="bl" rotWithShape="0"/>
              <a:softEdge rad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495687" y="6579926"/>
              <a:ext cx="957092" cy="401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000" b="1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第２回</a:t>
              </a:r>
              <a:endParaRPr lang="ja-JP" altLang="en-US" sz="2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657816" y="7833990"/>
              <a:ext cx="669345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smtClean="0"/>
                <a:t>　</a:t>
              </a:r>
              <a:r>
                <a:rPr lang="ja-JP" altLang="en-US" sz="2000"/>
                <a:t> </a:t>
              </a:r>
              <a:r>
                <a:rPr lang="ja-JP" altLang="en-US" sz="2000" smtClean="0"/>
                <a:t>自分</a:t>
              </a:r>
              <a:r>
                <a:rPr lang="ja-JP" altLang="en-US" sz="2000" dirty="0" smtClean="0"/>
                <a:t>なりの英語勉強法や日光での通訳ガイドの経験談から始まり、当時、好きだったビートルズの歌詞を訳していくうちに文法を正しく理解する過程で、いろいろと気づいたことや見えてきたものを発表する。実際の歌詞のニュアンスを考察したり、ビートルズの知られざるエピソードなどを</a:t>
              </a:r>
              <a:r>
                <a:rPr lang="ja-JP" altLang="en-US" sz="2000" smtClean="0"/>
                <a:t>紹介。ビートルズ</a:t>
              </a:r>
              <a:r>
                <a:rPr lang="ja-JP" altLang="en-US" sz="2000" dirty="0" smtClean="0"/>
                <a:t>の曲をギターで演奏し、受講者と一緒に歌って楽しむ受講者参加型の発表を行う。</a:t>
              </a:r>
              <a:endParaRPr lang="ja-JP" altLang="en-US" sz="2000" dirty="0"/>
            </a:p>
          </p:txBody>
        </p:sp>
      </p:grpSp>
      <p:sp>
        <p:nvSpPr>
          <p:cNvPr id="3" name="正方形/長方形 2"/>
          <p:cNvSpPr/>
          <p:nvPr/>
        </p:nvSpPr>
        <p:spPr>
          <a:xfrm>
            <a:off x="264160" y="304800"/>
            <a:ext cx="7174059" cy="10241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-52344" y="736069"/>
            <a:ext cx="77755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1" i="1" dirty="0" smtClean="0">
                <a:ln>
                  <a:solidFill>
                    <a:prstClr val="black"/>
                  </a:solidFill>
                </a:ln>
                <a:solidFill>
                  <a:srgbClr val="EA6B1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受講者には１回の受講につき、</a:t>
            </a:r>
            <a:r>
              <a:rPr kumimoji="1" lang="ja-JP" altLang="en-US" sz="2200" b="1" i="1" u="sng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EA6B14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市民大学あしかが学校</a:t>
            </a:r>
            <a:endParaRPr kumimoji="1" lang="en-US" altLang="ja-JP" sz="2200" b="1" i="1" u="sng" strike="noStrike" kern="1200" cap="none" spc="0" normalizeH="0" baseline="0" noProof="0" dirty="0" smtClean="0">
              <a:ln>
                <a:solidFill>
                  <a:prstClr val="black"/>
                </a:solidFill>
              </a:ln>
              <a:solidFill>
                <a:srgbClr val="EA6B14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1" u="sng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EA6B14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必修シール</a:t>
            </a:r>
            <a:r>
              <a:rPr kumimoji="1" lang="en-US" altLang="ja-JP" sz="2200" b="1" i="1" u="sng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EA6B14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10</a:t>
            </a:r>
            <a:r>
              <a:rPr kumimoji="1" lang="ja-JP" altLang="en-US" sz="2200" b="1" i="1" u="sng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EA6B14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単位を差し上げます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EA6B14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！</a:t>
            </a:r>
            <a:endParaRPr kumimoji="1" lang="ja-JP" altLang="en-US" sz="20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EA6B14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78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D14BBAA0-EBDA-4F80-B5E5-6A060B58EB30}" vid="{E91C9F3B-FA2D-4D28-9E30-9B6A997020B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</Template>
  <TotalTime>0</TotalTime>
  <Words>454</Words>
  <Application>Microsoft Office PowerPoint</Application>
  <PresentationFormat>ユーザー設定</PresentationFormat>
  <Paragraphs>54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HGP創英角ﾎﾟｯﾌﾟ体</vt:lpstr>
      <vt:lpstr>HG丸ｺﾞｼｯｸM-PRO</vt:lpstr>
      <vt:lpstr>ＭＳ Ｐゴシック</vt:lpstr>
      <vt:lpstr>メイリオ</vt:lpstr>
      <vt:lpstr>Arial</vt:lpstr>
      <vt:lpstr>Calibri</vt:lpstr>
      <vt:lpstr>Calibri Light</vt:lpstr>
      <vt:lpstr>11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2013-07-04T11:22:33Z</dcterms:created>
  <dcterms:modified xsi:type="dcterms:W3CDTF">2023-08-31T00:51:49Z</dcterms:modified>
</cp:coreProperties>
</file>