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4"/>
  </p:notesMasterIdLst>
  <p:sldIdLst>
    <p:sldId id="267" r:id="rId2"/>
    <p:sldId id="273" r:id="rId3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143"/>
    <a:srgbClr val="CC3300"/>
    <a:srgbClr val="640000"/>
    <a:srgbClr val="FFC000"/>
    <a:srgbClr val="3E0000"/>
    <a:srgbClr val="B00E17"/>
    <a:srgbClr val="905A36"/>
    <a:srgbClr val="905B37"/>
    <a:srgbClr val="B5AC3A"/>
    <a:srgbClr val="4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98" y="6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577" tIns="45788" rIns="91577" bIns="4578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8693"/>
          </a:xfrm>
          <a:prstGeom prst="rect">
            <a:avLst/>
          </a:prstGeom>
        </p:spPr>
        <p:txBody>
          <a:bodyPr vert="horz" lIns="91577" tIns="45788" rIns="91577" bIns="45788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8" rIns="91577" bIns="4578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577" tIns="45788" rIns="91577" bIns="4578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6" cy="498692"/>
          </a:xfrm>
          <a:prstGeom prst="rect">
            <a:avLst/>
          </a:prstGeom>
        </p:spPr>
        <p:txBody>
          <a:bodyPr vert="horz" lIns="91577" tIns="45788" rIns="91577" bIns="4578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9"/>
            <a:ext cx="2949786" cy="498692"/>
          </a:xfrm>
          <a:prstGeom prst="rect">
            <a:avLst/>
          </a:prstGeom>
        </p:spPr>
        <p:txBody>
          <a:bodyPr vert="horz" lIns="91577" tIns="45788" rIns="91577" bIns="45788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 userDrawn="1"/>
        </p:nvSpPr>
        <p:spPr>
          <a:xfrm>
            <a:off x="0" y="0"/>
            <a:ext cx="7775575" cy="10907713"/>
          </a:xfrm>
          <a:prstGeom prst="rect">
            <a:avLst/>
          </a:prstGeom>
          <a:pattFill prst="narVert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3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正方形/長方形 375"/>
          <p:cNvSpPr/>
          <p:nvPr/>
        </p:nvSpPr>
        <p:spPr>
          <a:xfrm>
            <a:off x="-61611" y="9399015"/>
            <a:ext cx="7837185" cy="1511440"/>
          </a:xfrm>
          <a:prstGeom prst="rect">
            <a:avLst/>
          </a:prstGeom>
          <a:solidFill>
            <a:srgbClr val="7F3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正方形/長方形 370"/>
          <p:cNvSpPr/>
          <p:nvPr/>
        </p:nvSpPr>
        <p:spPr>
          <a:xfrm>
            <a:off x="3500349" y="4142826"/>
            <a:ext cx="59106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金</a:t>
            </a:r>
            <a:endParaRPr lang="ja-JP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33005" y="9544136"/>
            <a:ext cx="2943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800" b="1" dirty="0" smtClean="0">
                <a:solidFill>
                  <a:schemeClr val="bg1"/>
                </a:solidFill>
              </a:rPr>
              <a:t>お申込みは８月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7</a:t>
            </a:r>
            <a:r>
              <a:rPr lang="ja-JP" altLang="en-US" sz="1800" b="1" dirty="0" smtClean="0">
                <a:solidFill>
                  <a:schemeClr val="bg1"/>
                </a:solidFill>
              </a:rPr>
              <a:t>日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(</a:t>
            </a:r>
            <a:r>
              <a:rPr lang="ja-JP" altLang="en-US" sz="1800" b="1" dirty="0" smtClean="0">
                <a:solidFill>
                  <a:schemeClr val="bg1"/>
                </a:solidFill>
              </a:rPr>
              <a:t>月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)</a:t>
            </a:r>
            <a:r>
              <a:rPr lang="ja-JP" altLang="en-US" sz="1800" b="1" dirty="0" smtClean="0">
                <a:solidFill>
                  <a:schemeClr val="bg1"/>
                </a:solidFill>
              </a:rPr>
              <a:t>から</a:t>
            </a:r>
            <a:endParaRPr lang="en-US" altLang="ja-JP" sz="1800" b="1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800" b="1" dirty="0" smtClean="0">
                <a:solidFill>
                  <a:schemeClr val="bg1"/>
                </a:solidFill>
              </a:rPr>
              <a:t>オンライン申請システム　　またはお電話</a:t>
            </a:r>
            <a:endParaRPr lang="en-US" altLang="ja-JP" sz="1800" b="1" dirty="0" smtClean="0">
              <a:solidFill>
                <a:schemeClr val="bg1"/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262836" y="9509792"/>
            <a:ext cx="2728149" cy="947944"/>
            <a:chOff x="92060" y="9824546"/>
            <a:chExt cx="2840877" cy="947944"/>
          </a:xfrm>
        </p:grpSpPr>
        <p:cxnSp>
          <p:nvCxnSpPr>
            <p:cNvPr id="32" name="直線コネクタ 31"/>
            <p:cNvCxnSpPr/>
            <p:nvPr/>
          </p:nvCxnSpPr>
          <p:spPr>
            <a:xfrm>
              <a:off x="116831" y="9824546"/>
              <a:ext cx="28161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>
              <a:off x="92060" y="10762491"/>
              <a:ext cx="2840877" cy="9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/>
          <p:cNvSpPr/>
          <p:nvPr/>
        </p:nvSpPr>
        <p:spPr>
          <a:xfrm>
            <a:off x="286624" y="983943"/>
            <a:ext cx="629257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7F3143"/>
                  </a:glow>
                </a:effectLst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足利大学連携講座</a:t>
            </a:r>
            <a:endParaRPr lang="en-US" altLang="ja-JP" sz="3200" dirty="0" smtClean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7F3143"/>
                </a:glow>
              </a:effectLst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en-US" altLang="ja-JP" sz="540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7F3143"/>
                  </a:glow>
                </a:effectLst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The</a:t>
            </a:r>
            <a:r>
              <a:rPr lang="en-US" altLang="ja-JP" sz="180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7F3143"/>
                  </a:glow>
                </a:effectLst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lang="ja-JP" altLang="en-US" sz="540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7F3143"/>
                  </a:glow>
                </a:effectLst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あしかが学</a:t>
            </a:r>
            <a:r>
              <a:rPr lang="en-US" altLang="ja-JP" sz="540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7F3143"/>
                  </a:glow>
                </a:effectLst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16</a:t>
            </a:r>
            <a:endParaRPr lang="ja-JP" altLang="en-US" sz="54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7F3143"/>
                </a:glow>
              </a:effectLst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5853355" y="1257051"/>
            <a:ext cx="1097291" cy="1078056"/>
            <a:chOff x="220154" y="946022"/>
            <a:chExt cx="1420830" cy="1467995"/>
          </a:xfrm>
        </p:grpSpPr>
        <p:grpSp>
          <p:nvGrpSpPr>
            <p:cNvPr id="14" name="図形グループ 13"/>
            <p:cNvGrpSpPr/>
            <p:nvPr/>
          </p:nvGrpSpPr>
          <p:grpSpPr>
            <a:xfrm>
              <a:off x="220154" y="946022"/>
              <a:ext cx="1420830" cy="1467995"/>
              <a:chOff x="603332" y="1138330"/>
              <a:chExt cx="1420830" cy="1467995"/>
            </a:xfrm>
            <a:solidFill>
              <a:schemeClr val="bg2">
                <a:lumMod val="75000"/>
              </a:schemeClr>
            </a:solidFill>
          </p:grpSpPr>
          <p:sp>
            <p:nvSpPr>
              <p:cNvPr id="2" name="円/楕円 1"/>
              <p:cNvSpPr/>
              <p:nvPr/>
            </p:nvSpPr>
            <p:spPr>
              <a:xfrm>
                <a:off x="603332" y="1138330"/>
                <a:ext cx="1420830" cy="1467995"/>
              </a:xfrm>
              <a:prstGeom prst="ellipse">
                <a:avLst/>
              </a:prstGeom>
              <a:solidFill>
                <a:srgbClr val="7F3143"/>
              </a:solidFill>
              <a:ln w="57150" cmpd="sng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753880" y="1336780"/>
                <a:ext cx="1110350" cy="1107591"/>
              </a:xfrm>
              <a:prstGeom prst="ellipse">
                <a:avLst/>
              </a:prstGeom>
              <a:solidFill>
                <a:srgbClr val="7F3143"/>
              </a:solidFill>
              <a:ln w="12700" cmpd="sng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" name="正方形/長方形 3"/>
            <p:cNvSpPr/>
            <p:nvPr/>
          </p:nvSpPr>
          <p:spPr>
            <a:xfrm>
              <a:off x="220154" y="1203974"/>
              <a:ext cx="1339913" cy="96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dirty="0" smtClean="0">
                  <a:solidFill>
                    <a:schemeClr val="bg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令和</a:t>
              </a:r>
              <a:endParaRPr lang="en-US" altLang="ja-JP" sz="2000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５</a:t>
              </a:r>
              <a:r>
                <a:rPr lang="ja-JP" altLang="en-US" sz="2000" dirty="0" smtClean="0">
                  <a:solidFill>
                    <a:schemeClr val="bg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年度</a:t>
              </a:r>
              <a:endParaRPr lang="ja-JP" altLang="en-US" sz="2000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1275490" y="2305439"/>
            <a:ext cx="65493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spc="600" dirty="0" smtClean="0">
                <a:solidFill>
                  <a:schemeClr val="bg1"/>
                </a:solidFill>
                <a:effectLst>
                  <a:glow rad="152400">
                    <a:srgbClr val="7F3143"/>
                  </a:glow>
                </a:effectLst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サステナブルな未来の実現</a:t>
            </a:r>
            <a:endParaRPr lang="en-US" altLang="ja-JP" sz="2800" spc="600" dirty="0" smtClean="0">
              <a:solidFill>
                <a:schemeClr val="bg1"/>
              </a:solidFill>
              <a:effectLst>
                <a:glow rad="152400">
                  <a:srgbClr val="7F3143"/>
                </a:glow>
              </a:effectLst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effectLst>
                  <a:glow rad="152400">
                    <a:srgbClr val="7F3143"/>
                  </a:glow>
                </a:effectLst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～建築環境とまちづくり～</a:t>
            </a:r>
            <a:endParaRPr lang="ja-JP" altLang="en-US" sz="2800" dirty="0">
              <a:solidFill>
                <a:schemeClr val="bg1"/>
              </a:solidFill>
              <a:effectLst>
                <a:glow rad="152400">
                  <a:srgbClr val="7F3143"/>
                </a:glow>
              </a:effectLst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3007492" y="9509792"/>
            <a:ext cx="3538148" cy="986735"/>
            <a:chOff x="3007491" y="9675744"/>
            <a:chExt cx="3538148" cy="986735"/>
          </a:xfrm>
        </p:grpSpPr>
        <p:sp>
          <p:nvSpPr>
            <p:cNvPr id="51" name="正方形/長方形 50"/>
            <p:cNvSpPr/>
            <p:nvPr/>
          </p:nvSpPr>
          <p:spPr>
            <a:xfrm>
              <a:off x="3304067" y="10200814"/>
              <a:ext cx="31566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TEL: </a:t>
              </a:r>
              <a:r>
                <a:rPr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0284</a:t>
              </a:r>
              <a:r>
                <a:rPr lang="ja-JP" altLang="en-US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</a:t>
              </a:r>
              <a:r>
                <a:rPr lang="en-US" altLang="ja-JP" sz="24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43-1311</a:t>
              </a:r>
              <a:endPara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2" name="テキスト ボックス 18"/>
            <p:cNvSpPr txBox="1"/>
            <p:nvPr/>
          </p:nvSpPr>
          <p:spPr>
            <a:xfrm>
              <a:off x="3007491" y="9675744"/>
              <a:ext cx="35381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6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足利市教育委員会事務局 生涯学習課</a:t>
              </a:r>
              <a:endParaRPr lang="en-US" altLang="ja-JP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60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（足利市生涯学習センター）</a:t>
              </a:r>
              <a:endPara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66" name="テキスト ボックス 31"/>
          <p:cNvSpPr txBox="1"/>
          <p:nvPr/>
        </p:nvSpPr>
        <p:spPr>
          <a:xfrm>
            <a:off x="1912003" y="4266251"/>
            <a:ext cx="6047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会場</a:t>
            </a:r>
            <a:r>
              <a:rPr lang="en-US" altLang="ja-JP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足利市生涯学習センター １０１号室</a:t>
            </a:r>
            <a:r>
              <a:rPr lang="en-US" altLang="ja-JP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400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（足利市相生町</a:t>
            </a:r>
            <a:r>
              <a:rPr lang="en-US" altLang="ja-JP" sz="1400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1-1)</a:t>
            </a:r>
            <a:r>
              <a:rPr lang="en-US" altLang="ja-JP" sz="1400" dirty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en-US" altLang="ja-JP" sz="1400" dirty="0" smtClean="0">
              <a:solidFill>
                <a:srgbClr val="7F314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定員</a:t>
            </a:r>
            <a:r>
              <a:rPr lang="en-US" altLang="ja-JP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先着</a:t>
            </a:r>
            <a:r>
              <a:rPr lang="en-US" altLang="ja-JP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en-US" altLang="ja-JP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住所制限なし</a:t>
            </a:r>
            <a:r>
              <a:rPr lang="en-US" altLang="ja-JP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)【</a:t>
            </a:r>
            <a:r>
              <a:rPr lang="ja-JP" altLang="en-US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受講料</a:t>
            </a:r>
            <a:r>
              <a:rPr lang="en-US" altLang="ja-JP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】1,000</a:t>
            </a:r>
            <a:r>
              <a:rPr lang="ja-JP" altLang="en-US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円（全４回分）</a:t>
            </a:r>
            <a:endParaRPr lang="en-US" altLang="ja-JP" sz="1400" b="1" dirty="0" smtClean="0">
              <a:solidFill>
                <a:srgbClr val="7F314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4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400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◆市民大学あしかが学校 必修講座　 ◆とちぎ県民カレッジ講座</a:t>
            </a:r>
            <a:endParaRPr lang="ja-JP" altLang="en-US" sz="1400" dirty="0">
              <a:solidFill>
                <a:srgbClr val="7F3143"/>
              </a:solidFill>
            </a:endParaRPr>
          </a:p>
        </p:txBody>
      </p:sp>
      <p:sp>
        <p:nvSpPr>
          <p:cNvPr id="67" name="テキスト ボックス 31"/>
          <p:cNvSpPr txBox="1"/>
          <p:nvPr/>
        </p:nvSpPr>
        <p:spPr>
          <a:xfrm>
            <a:off x="286624" y="3152786"/>
            <a:ext cx="706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 smtClean="0">
                <a:solidFill>
                  <a:schemeClr val="accent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ja-JP" altLang="en-US" sz="1800" b="1" dirty="0" smtClean="0">
                <a:solidFill>
                  <a:srgbClr val="7F3143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まちづくりを考えていく上で、住宅、学校、会社などの「建築環境」は、私たちの生活を維持していくために必要不可欠なものです。</a:t>
            </a:r>
            <a:r>
              <a:rPr lang="en-US" altLang="ja-JP" sz="1800" b="1" dirty="0" smtClean="0">
                <a:solidFill>
                  <a:srgbClr val="7F3143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SDGs</a:t>
            </a:r>
            <a:r>
              <a:rPr lang="ja-JP" altLang="en-US" sz="1800" b="1" dirty="0" smtClean="0">
                <a:solidFill>
                  <a:srgbClr val="7F3143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の取り組みを考えていく上で建築環境に着目し、生活を豊かにする空間</a:t>
            </a:r>
            <a:r>
              <a:rPr lang="ja-JP" altLang="en-US" sz="1800" b="1" dirty="0">
                <a:solidFill>
                  <a:srgbClr val="7F3143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を</a:t>
            </a:r>
            <a:r>
              <a:rPr lang="ja-JP" altLang="en-US" sz="1800" b="1" dirty="0" smtClean="0">
                <a:solidFill>
                  <a:srgbClr val="7F3143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実現するためのまちづくりについて考察していきます。</a:t>
            </a:r>
            <a:endParaRPr lang="ja-JP" altLang="en-US" sz="1800" dirty="0">
              <a:solidFill>
                <a:srgbClr val="7F3143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17188" y="275095"/>
            <a:ext cx="71427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n w="15875">
                  <a:solidFill>
                    <a:srgbClr val="7F3143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足利市生涯学習啓発</a:t>
            </a:r>
            <a:r>
              <a:rPr lang="ja-JP" altLang="en-US" sz="1600" dirty="0" smtClean="0">
                <a:ln w="15875">
                  <a:solidFill>
                    <a:srgbClr val="7F3143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キャッチコピー　</a:t>
            </a:r>
            <a:endParaRPr lang="en-US" altLang="ja-JP" sz="1600" dirty="0" smtClean="0">
              <a:ln w="15875">
                <a:solidFill>
                  <a:srgbClr val="7F3143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200" dirty="0" smtClean="0">
                <a:ln w="15875">
                  <a:solidFill>
                    <a:srgbClr val="7F3143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                     「一歩ふみだし 広がる世界と 輝く私」</a:t>
            </a:r>
            <a:endParaRPr lang="en-US" altLang="ja-JP" sz="2200" dirty="0">
              <a:ln w="15875">
                <a:solidFill>
                  <a:srgbClr val="7F3143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7287" y="80753"/>
            <a:ext cx="28256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200" dirty="0">
              <a:ln w="15875">
                <a:solidFill>
                  <a:srgbClr val="7F3143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180708" y="4877623"/>
            <a:ext cx="7385385" cy="1075252"/>
            <a:chOff x="1369522" y="5168164"/>
            <a:chExt cx="5717078" cy="1075252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1369522" y="5168164"/>
              <a:ext cx="5717078" cy="885898"/>
              <a:chOff x="1270462" y="5162294"/>
              <a:chExt cx="5717078" cy="885898"/>
            </a:xfrm>
          </p:grpSpPr>
          <p:sp>
            <p:nvSpPr>
              <p:cNvPr id="363" name="正方形/長方形 362"/>
              <p:cNvSpPr/>
              <p:nvPr/>
            </p:nvSpPr>
            <p:spPr>
              <a:xfrm>
                <a:off x="1291910" y="5254987"/>
                <a:ext cx="5695630" cy="367772"/>
              </a:xfrm>
              <a:prstGeom prst="rect">
                <a:avLst/>
              </a:prstGeom>
              <a:solidFill>
                <a:srgbClr val="7F3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1626595" y="5162294"/>
                <a:ext cx="38710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９月  ２</a:t>
                </a:r>
                <a:r>
                  <a:rPr lang="ja-JP" altLang="en-US" sz="28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１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日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(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木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)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　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19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：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00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～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20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：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30</a:t>
                </a:r>
              </a:p>
            </p:txBody>
          </p:sp>
          <p:sp>
            <p:nvSpPr>
              <p:cNvPr id="55" name="テキスト ボックス 29"/>
              <p:cNvSpPr txBox="1"/>
              <p:nvPr/>
            </p:nvSpPr>
            <p:spPr>
              <a:xfrm>
                <a:off x="1270462" y="5648082"/>
                <a:ext cx="56092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504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9007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511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8015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518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7022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6526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6029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「まちと</a:t>
                </a:r>
                <a:r>
                  <a:rPr lang="ja-JP" altLang="en-US" sz="2000" b="1" dirty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大学による共創のまちづくり</a:t>
                </a:r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」　 </a:t>
                </a:r>
                <a:r>
                  <a:rPr lang="ja-JP" altLang="en-US" sz="18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大野　隆司 先生</a:t>
                </a:r>
                <a:endParaRPr lang="ja-JP" altLang="en-US" sz="1200" b="1" dirty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58" name="テキスト ボックス 29"/>
            <p:cNvSpPr txBox="1"/>
            <p:nvPr/>
          </p:nvSpPr>
          <p:spPr>
            <a:xfrm>
              <a:off x="1379047" y="5874084"/>
              <a:ext cx="5609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8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　　　　　　　 　　　　　 </a:t>
              </a:r>
              <a:r>
                <a:rPr lang="en-US" altLang="ja-JP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足利大学工学部准教授</a:t>
              </a:r>
              <a:r>
                <a:rPr lang="en-US" altLang="ja-JP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lang="ja-JP" altLang="en-US" sz="1200" b="1" dirty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180708" y="5781844"/>
            <a:ext cx="7644179" cy="1377989"/>
            <a:chOff x="1357855" y="6012642"/>
            <a:chExt cx="5914332" cy="1377989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1357855" y="6012642"/>
              <a:ext cx="5706601" cy="880582"/>
              <a:chOff x="1258795" y="6006772"/>
              <a:chExt cx="5706601" cy="880582"/>
            </a:xfrm>
          </p:grpSpPr>
          <p:sp>
            <p:nvSpPr>
              <p:cNvPr id="33" name="正方形/長方形 32"/>
              <p:cNvSpPr/>
              <p:nvPr/>
            </p:nvSpPr>
            <p:spPr>
              <a:xfrm>
                <a:off x="1275887" y="6114550"/>
                <a:ext cx="5689509" cy="367932"/>
              </a:xfrm>
              <a:prstGeom prst="rect">
                <a:avLst/>
              </a:prstGeom>
              <a:solidFill>
                <a:srgbClr val="7F3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1480539" y="6006772"/>
                <a:ext cx="39969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b="1" dirty="0" smtClean="0">
                    <a:solidFill>
                      <a:schemeClr val="bg1"/>
                    </a:solidFill>
                  </a:rPr>
                  <a:t>　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９月　２</a:t>
                </a:r>
                <a:r>
                  <a:rPr lang="ja-JP" altLang="en-US" sz="28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８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日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(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木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)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　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19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：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00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～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20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：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30</a:t>
                </a:r>
              </a:p>
            </p:txBody>
          </p:sp>
          <p:sp>
            <p:nvSpPr>
              <p:cNvPr id="35" name="テキスト ボックス 29"/>
              <p:cNvSpPr txBox="1"/>
              <p:nvPr/>
            </p:nvSpPr>
            <p:spPr>
              <a:xfrm>
                <a:off x="1258795" y="6487244"/>
                <a:ext cx="56396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504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9007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511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8015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518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7022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6526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6029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「</a:t>
                </a:r>
                <a:r>
                  <a:rPr lang="ja-JP" altLang="en-US" sz="2000" b="1" dirty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災害に対する事前</a:t>
                </a:r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準備</a:t>
                </a:r>
                <a:r>
                  <a:rPr lang="en-US" altLang="ja-JP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地震および水害への対応について</a:t>
                </a:r>
                <a:r>
                  <a:rPr lang="en-US" altLang="ja-JP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」</a:t>
                </a:r>
                <a:endParaRPr lang="ja-JP" altLang="en-US" sz="1200" b="1" dirty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59" name="テキスト ボックス 29"/>
            <p:cNvSpPr txBox="1"/>
            <p:nvPr/>
          </p:nvSpPr>
          <p:spPr>
            <a:xfrm>
              <a:off x="1379047" y="7021299"/>
              <a:ext cx="5609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8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　　　　 </a:t>
              </a:r>
              <a:r>
                <a:rPr lang="en-US" altLang="ja-JP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足利大学工学部教授</a:t>
              </a:r>
              <a:r>
                <a:rPr lang="en-US" altLang="ja-JP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r>
                <a:rPr lang="ja-JP" altLang="en-US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（足利大学工学部講師）</a:t>
              </a:r>
              <a:endParaRPr lang="ja-JP" altLang="en-US" sz="1200" b="1" dirty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0" name="テキスト ボックス 29"/>
            <p:cNvSpPr txBox="1"/>
            <p:nvPr/>
          </p:nvSpPr>
          <p:spPr>
            <a:xfrm>
              <a:off x="1662947" y="6798088"/>
              <a:ext cx="5609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000" b="1" dirty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20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</a:t>
              </a:r>
              <a:r>
                <a:rPr lang="ja-JP" altLang="en-US" sz="18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仁田　佳宏 先生、藤島　博英 先生</a:t>
              </a:r>
              <a:endParaRPr lang="ja-JP" altLang="en-US" sz="1200" b="1" dirty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160156" y="8343248"/>
            <a:ext cx="7747788" cy="1138663"/>
            <a:chOff x="246278" y="8590835"/>
            <a:chExt cx="7662513" cy="943598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246278" y="8590835"/>
              <a:ext cx="7293885" cy="793771"/>
              <a:chOff x="147218" y="5185877"/>
              <a:chExt cx="7293885" cy="793771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156373" y="5215549"/>
                <a:ext cx="7284730" cy="367173"/>
              </a:xfrm>
              <a:prstGeom prst="rect">
                <a:avLst/>
              </a:prstGeom>
              <a:solidFill>
                <a:srgbClr val="7F3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390763" y="5185877"/>
                <a:ext cx="5644352" cy="504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１０月　１２日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(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木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)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　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19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：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00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～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20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：</a:t>
                </a:r>
                <a:r>
                  <a:rPr lang="en-US" altLang="ja-JP" sz="28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30</a:t>
                </a:r>
              </a:p>
            </p:txBody>
          </p:sp>
          <p:sp>
            <p:nvSpPr>
              <p:cNvPr id="49" name="テキスト ボックス 29"/>
              <p:cNvSpPr txBox="1"/>
              <p:nvPr/>
            </p:nvSpPr>
            <p:spPr>
              <a:xfrm>
                <a:off x="147218" y="5648081"/>
                <a:ext cx="6732485" cy="33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504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9007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511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8015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518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7022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6526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6029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「快適・健康な住生活と省エネルギー」</a:t>
                </a:r>
                <a:endParaRPr lang="ja-JP" altLang="en-US" sz="1200" b="1" dirty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61" name="テキスト ボックス 29"/>
            <p:cNvSpPr txBox="1"/>
            <p:nvPr/>
          </p:nvSpPr>
          <p:spPr>
            <a:xfrm>
              <a:off x="1571811" y="9228371"/>
              <a:ext cx="5609240" cy="306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8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　　　　　　　</a:t>
              </a:r>
              <a:r>
                <a:rPr lang="en-US" altLang="ja-JP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足利大学工学部教授</a:t>
              </a:r>
              <a:r>
                <a:rPr lang="en-US" altLang="ja-JP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lang="ja-JP" altLang="en-US" sz="1200" b="1" dirty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2" name="テキスト ボックス 29"/>
            <p:cNvSpPr txBox="1"/>
            <p:nvPr/>
          </p:nvSpPr>
          <p:spPr>
            <a:xfrm flipH="1">
              <a:off x="5204146" y="8781356"/>
              <a:ext cx="2704645" cy="561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0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　　</a:t>
              </a:r>
              <a:r>
                <a:rPr lang="ja-JP" altLang="en-US" sz="1800" dirty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1800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    </a:t>
              </a:r>
              <a:r>
                <a:rPr lang="ja-JP" altLang="en-US" sz="18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室　恵子 先生</a:t>
              </a:r>
              <a:endParaRPr lang="ja-JP" altLang="en-US" sz="1200" b="1" dirty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41584" y="7007219"/>
            <a:ext cx="7960543" cy="1395105"/>
            <a:chOff x="1267524" y="7378673"/>
            <a:chExt cx="6110332" cy="1159441"/>
          </a:xfrm>
        </p:grpSpPr>
        <p:sp>
          <p:nvSpPr>
            <p:cNvPr id="36" name="正方形/長方形 35"/>
            <p:cNvSpPr/>
            <p:nvPr/>
          </p:nvSpPr>
          <p:spPr>
            <a:xfrm>
              <a:off x="1374312" y="7435722"/>
              <a:ext cx="5651823" cy="319685"/>
            </a:xfrm>
            <a:prstGeom prst="rect">
              <a:avLst/>
            </a:prstGeom>
            <a:solidFill>
              <a:srgbClr val="7F3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645944" y="7378673"/>
              <a:ext cx="4013448" cy="434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１０月　 ５日</a:t>
              </a:r>
              <a:r>
                <a:rPr lang="en-US" altLang="ja-JP" sz="28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(</a:t>
              </a:r>
              <a:r>
                <a:rPr lang="ja-JP" altLang="en-US" sz="28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木</a:t>
              </a:r>
              <a:r>
                <a:rPr lang="en-US" altLang="ja-JP" sz="28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)</a:t>
              </a:r>
              <a:r>
                <a:rPr lang="ja-JP" altLang="en-US" sz="28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　</a:t>
              </a:r>
              <a:r>
                <a:rPr lang="en-US" altLang="ja-JP" sz="28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19</a:t>
              </a:r>
              <a:r>
                <a:rPr lang="ja-JP" altLang="en-US" sz="28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：</a:t>
              </a:r>
              <a:r>
                <a:rPr lang="en-US" altLang="ja-JP" sz="28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00</a:t>
              </a:r>
              <a:r>
                <a:rPr lang="ja-JP" altLang="en-US" sz="28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～</a:t>
              </a:r>
              <a:r>
                <a:rPr lang="en-US" altLang="ja-JP" sz="28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20</a:t>
              </a:r>
              <a:r>
                <a:rPr lang="ja-JP" altLang="en-US" sz="28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：</a:t>
              </a:r>
              <a:r>
                <a:rPr lang="en-US" altLang="ja-JP" sz="28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30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381709" y="7735408"/>
              <a:ext cx="5996147" cy="383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「サステ</a:t>
              </a:r>
              <a:r>
                <a:rPr lang="ja-JP" altLang="en-US" sz="2000" b="1" dirty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ナブルな</a:t>
              </a:r>
              <a:r>
                <a:rPr lang="ja-JP" altLang="en-US" sz="20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木造住宅の新築・リフォームに必要な知識」</a:t>
              </a:r>
              <a:r>
                <a:rPr lang="ja-JP" altLang="en-US" sz="24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</a:t>
              </a:r>
              <a:endParaRPr lang="ja-JP" altLang="en-US" dirty="0"/>
            </a:p>
          </p:txBody>
        </p:sp>
        <p:sp>
          <p:nvSpPr>
            <p:cNvPr id="63" name="テキスト ボックス 29"/>
            <p:cNvSpPr txBox="1"/>
            <p:nvPr/>
          </p:nvSpPr>
          <p:spPr>
            <a:xfrm>
              <a:off x="1267524" y="8231170"/>
              <a:ext cx="5609240" cy="30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8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　　　　　　　 　　　　　　</a:t>
              </a:r>
              <a:r>
                <a:rPr lang="en-US" altLang="ja-JP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足利大学工学部教授</a:t>
              </a:r>
              <a:r>
                <a:rPr lang="en-US" altLang="ja-JP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lang="ja-JP" altLang="en-US" sz="1200" b="1" dirty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4" name="テキスト ボックス 29"/>
            <p:cNvSpPr txBox="1"/>
            <p:nvPr/>
          </p:nvSpPr>
          <p:spPr>
            <a:xfrm>
              <a:off x="1400495" y="8043302"/>
              <a:ext cx="5609240" cy="332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2000" b="1" dirty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20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　</a:t>
              </a:r>
              <a:r>
                <a:rPr lang="ja-JP" altLang="en-US" sz="1800" dirty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1800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  　　　　　  </a:t>
              </a:r>
              <a:r>
                <a:rPr lang="ja-JP" altLang="en-US" sz="18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齋藤　宏昭 先生</a:t>
              </a:r>
              <a:endParaRPr lang="ja-JP" altLang="en-US" sz="1200" b="1" dirty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65" name="グループ化 64"/>
          <p:cNvGrpSpPr>
            <a:grpSpLocks noChangeAspect="1"/>
          </p:cNvGrpSpPr>
          <p:nvPr/>
        </p:nvGrpSpPr>
        <p:grpSpPr>
          <a:xfrm>
            <a:off x="3787819" y="966453"/>
            <a:ext cx="3638968" cy="278896"/>
            <a:chOff x="-5184251" y="5151068"/>
            <a:chExt cx="4697199" cy="360000"/>
          </a:xfrm>
        </p:grpSpPr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84251" y="5151068"/>
              <a:ext cx="1853858" cy="360000"/>
            </a:xfrm>
            <a:prstGeom prst="rect">
              <a:avLst/>
            </a:prstGeom>
          </p:spPr>
        </p:pic>
        <p:pic>
          <p:nvPicPr>
            <p:cNvPr id="69" name="図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0393" y="5151068"/>
              <a:ext cx="360000" cy="360000"/>
            </a:xfrm>
            <a:prstGeom prst="rect">
              <a:avLst/>
            </a:prstGeom>
          </p:spPr>
        </p:pic>
        <p:pic>
          <p:nvPicPr>
            <p:cNvPr id="70" name="図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28062" y="5151068"/>
              <a:ext cx="360000" cy="360000"/>
            </a:xfrm>
            <a:prstGeom prst="rect">
              <a:avLst/>
            </a:prstGeom>
          </p:spPr>
        </p:pic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8062" y="5151068"/>
              <a:ext cx="360000" cy="360000"/>
            </a:xfrm>
            <a:prstGeom prst="rect">
              <a:avLst/>
            </a:prstGeom>
          </p:spPr>
        </p:pic>
        <p:pic>
          <p:nvPicPr>
            <p:cNvPr id="72" name="図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17309" y="5151068"/>
              <a:ext cx="360000" cy="360000"/>
            </a:xfrm>
            <a:prstGeom prst="rect">
              <a:avLst/>
            </a:prstGeom>
          </p:spPr>
        </p:pic>
        <p:pic>
          <p:nvPicPr>
            <p:cNvPr id="73" name="図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2865" y="5151068"/>
              <a:ext cx="360000" cy="360000"/>
            </a:xfrm>
            <a:prstGeom prst="rect">
              <a:avLst/>
            </a:prstGeom>
          </p:spPr>
        </p:pic>
        <p:pic>
          <p:nvPicPr>
            <p:cNvPr id="74" name="図 7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47052" y="5151068"/>
              <a:ext cx="360000" cy="360000"/>
            </a:xfrm>
            <a:prstGeom prst="rect">
              <a:avLst/>
            </a:prstGeom>
          </p:spPr>
        </p:pic>
        <p:pic>
          <p:nvPicPr>
            <p:cNvPr id="75" name="図 7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0393" y="5151068"/>
              <a:ext cx="360000" cy="360000"/>
            </a:xfrm>
            <a:prstGeom prst="rect">
              <a:avLst/>
            </a:prstGeom>
          </p:spPr>
        </p:pic>
        <p:pic>
          <p:nvPicPr>
            <p:cNvPr id="76" name="図 7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61496" y="5151068"/>
              <a:ext cx="360000" cy="360000"/>
            </a:xfrm>
            <a:prstGeom prst="rect">
              <a:avLst/>
            </a:prstGeom>
          </p:spPr>
        </p:pic>
      </p:grpSp>
      <p:pic>
        <p:nvPicPr>
          <p:cNvPr id="3" name="図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649" y="9572472"/>
            <a:ext cx="978138" cy="9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グループ化 76"/>
          <p:cNvGrpSpPr/>
          <p:nvPr/>
        </p:nvGrpSpPr>
        <p:grpSpPr>
          <a:xfrm>
            <a:off x="258796" y="285393"/>
            <a:ext cx="8255064" cy="1984512"/>
            <a:chOff x="154676" y="257797"/>
            <a:chExt cx="4144434" cy="1984512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54676" y="257797"/>
              <a:ext cx="4144434" cy="1316091"/>
              <a:chOff x="1270896" y="5185877"/>
              <a:chExt cx="4157445" cy="1316091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1282505" y="5209076"/>
                <a:ext cx="3563582" cy="406788"/>
              </a:xfrm>
              <a:prstGeom prst="rect">
                <a:avLst/>
              </a:prstGeom>
              <a:solidFill>
                <a:srgbClr val="7F3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1428465" y="5185877"/>
                <a:ext cx="39998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９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月  ２</a:t>
                </a:r>
                <a:r>
                  <a:rPr lang="ja-JP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１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日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(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木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)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　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19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：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00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～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20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：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30</a:t>
                </a:r>
              </a:p>
            </p:txBody>
          </p:sp>
          <p:sp>
            <p:nvSpPr>
              <p:cNvPr id="8" name="テキスト ボックス 29"/>
              <p:cNvSpPr txBox="1"/>
              <p:nvPr/>
            </p:nvSpPr>
            <p:spPr>
              <a:xfrm>
                <a:off x="1270896" y="5794082"/>
                <a:ext cx="357874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504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9007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511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8015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518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7022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6526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6029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「まち</a:t>
                </a:r>
                <a:r>
                  <a:rPr lang="ja-JP" altLang="en-US" sz="2000" b="1" dirty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と大学による共創</a:t>
                </a:r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 まちづくり」</a:t>
                </a:r>
                <a:endParaRPr lang="en-US" altLang="ja-JP" sz="20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　　  　　  　　　　　　　　　　　　　</a:t>
                </a:r>
                <a:r>
                  <a:rPr lang="ja-JP" altLang="en-US" sz="18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大野 隆司</a:t>
                </a:r>
                <a:r>
                  <a:rPr lang="ja-JP" altLang="en-US" sz="1800" b="1" dirty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ja-JP" altLang="en-US" sz="18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先生</a:t>
                </a:r>
                <a:endParaRPr lang="ja-JP" altLang="en-US" sz="1200" b="1" dirty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5" name="テキスト ボックス 29"/>
            <p:cNvSpPr txBox="1"/>
            <p:nvPr/>
          </p:nvSpPr>
          <p:spPr>
            <a:xfrm>
              <a:off x="990548" y="1429325"/>
              <a:ext cx="2702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8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　　  　　　　　　　　　　　 </a:t>
              </a:r>
              <a:r>
                <a:rPr lang="en-US" altLang="ja-JP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足利大学工学部</a:t>
              </a:r>
              <a:r>
                <a:rPr lang="ja-JP" altLang="en-US" sz="1200" b="1" dirty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准</a:t>
              </a:r>
              <a:r>
                <a:rPr lang="ja-JP" altLang="en-US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教授</a:t>
              </a:r>
              <a:r>
                <a:rPr lang="en-US" altLang="ja-JP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lang="ja-JP" altLang="en-US" sz="1200" b="1" dirty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" name="テキスト ボックス 29"/>
            <p:cNvSpPr txBox="1"/>
            <p:nvPr/>
          </p:nvSpPr>
          <p:spPr>
            <a:xfrm>
              <a:off x="231674" y="1780644"/>
              <a:ext cx="3408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研究機関であって、教育機関でもある大学がどのようにまちづくりを実践するのか。これまでの経験に基づいて、学生と実践してきたまちづくり活動を中心に紹介します。</a:t>
              </a:r>
              <a:endPara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224393" y="2480608"/>
            <a:ext cx="7505995" cy="2087131"/>
            <a:chOff x="3897285" y="423598"/>
            <a:chExt cx="5362776" cy="1674676"/>
          </a:xfrm>
        </p:grpSpPr>
        <p:grpSp>
          <p:nvGrpSpPr>
            <p:cNvPr id="54" name="グループ化 53"/>
            <p:cNvGrpSpPr/>
            <p:nvPr/>
          </p:nvGrpSpPr>
          <p:grpSpPr>
            <a:xfrm>
              <a:off x="3897285" y="423598"/>
              <a:ext cx="5203914" cy="1103169"/>
              <a:chOff x="1261686" y="5344170"/>
              <a:chExt cx="5220251" cy="1103169"/>
            </a:xfrm>
          </p:grpSpPr>
          <p:sp>
            <p:nvSpPr>
              <p:cNvPr id="57" name="正方形/長方形 56"/>
              <p:cNvSpPr/>
              <p:nvPr/>
            </p:nvSpPr>
            <p:spPr>
              <a:xfrm>
                <a:off x="1304833" y="5371943"/>
                <a:ext cx="5082763" cy="347652"/>
              </a:xfrm>
              <a:prstGeom prst="rect">
                <a:avLst/>
              </a:prstGeom>
              <a:solidFill>
                <a:srgbClr val="7F3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1442248" y="5344170"/>
                <a:ext cx="3999876" cy="370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 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９月  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２</a:t>
                </a:r>
                <a:r>
                  <a:rPr lang="ja-JP" altLang="en-US" sz="24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８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日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(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木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)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　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19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：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00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～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20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：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30</a:t>
                </a:r>
              </a:p>
            </p:txBody>
          </p:sp>
          <p:sp>
            <p:nvSpPr>
              <p:cNvPr id="59" name="テキスト ボックス 29"/>
              <p:cNvSpPr txBox="1"/>
              <p:nvPr/>
            </p:nvSpPr>
            <p:spPr>
              <a:xfrm>
                <a:off x="1261686" y="5879344"/>
                <a:ext cx="5220251" cy="567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504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9007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511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8015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518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7022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6526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6029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「</a:t>
                </a:r>
                <a:r>
                  <a:rPr lang="ja-JP" altLang="en-US" sz="2000" b="1" dirty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災害に対する事前</a:t>
                </a:r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準備</a:t>
                </a:r>
                <a:r>
                  <a:rPr lang="en-US" altLang="ja-JP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地震および水害への対応について</a:t>
                </a:r>
                <a:r>
                  <a:rPr lang="en-US" altLang="ja-JP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-</a:t>
                </a:r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」</a:t>
                </a:r>
                <a:endParaRPr lang="en-US" altLang="ja-JP" sz="20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　　　　　   　　　　　</a:t>
                </a:r>
                <a:r>
                  <a:rPr lang="ja-JP" altLang="en-US" sz="18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仁田　佳宏 先生、藤島　博英 先生</a:t>
                </a:r>
                <a:endParaRPr lang="ja-JP" altLang="en-US" sz="1200" b="1" dirty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55" name="テキスト ボックス 29"/>
            <p:cNvSpPr txBox="1"/>
            <p:nvPr/>
          </p:nvSpPr>
          <p:spPr>
            <a:xfrm>
              <a:off x="5434032" y="1454436"/>
              <a:ext cx="3826029" cy="296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8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　　　  </a:t>
              </a:r>
              <a:r>
                <a:rPr lang="en-US" altLang="ja-JP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足利大学工学部教授</a:t>
              </a:r>
              <a:r>
                <a:rPr lang="en-US" altLang="ja-JP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r>
                <a:rPr lang="ja-JP" altLang="en-US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（足利大学工学部講師）</a:t>
              </a:r>
              <a:endParaRPr lang="ja-JP" altLang="en-US" sz="1200" b="1" dirty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" name="テキスト ボックス 29"/>
            <p:cNvSpPr txBox="1"/>
            <p:nvPr/>
          </p:nvSpPr>
          <p:spPr>
            <a:xfrm>
              <a:off x="3983077" y="1727842"/>
              <a:ext cx="4877153" cy="37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地震</a:t>
              </a:r>
              <a:r>
                <a:rPr lang="ja-JP" altLang="en-US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や水害への対応は、事前準備も重要です。そこで、建物の耐震化や避難のあり方などについて、最新技術を織り交ぜながら説明します。</a:t>
              </a: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255905" y="4852436"/>
            <a:ext cx="7129520" cy="2152148"/>
            <a:chOff x="388544" y="558227"/>
            <a:chExt cx="7129520" cy="2152148"/>
          </a:xfrm>
        </p:grpSpPr>
        <p:grpSp>
          <p:nvGrpSpPr>
            <p:cNvPr id="61" name="グループ化 60"/>
            <p:cNvGrpSpPr/>
            <p:nvPr/>
          </p:nvGrpSpPr>
          <p:grpSpPr>
            <a:xfrm>
              <a:off x="388544" y="558227"/>
              <a:ext cx="7129520" cy="1338238"/>
              <a:chOff x="1281277" y="5486307"/>
              <a:chExt cx="7151902" cy="1338238"/>
            </a:xfrm>
          </p:grpSpPr>
          <p:sp>
            <p:nvSpPr>
              <p:cNvPr id="64" name="正方形/長方形 63"/>
              <p:cNvSpPr/>
              <p:nvPr/>
            </p:nvSpPr>
            <p:spPr>
              <a:xfrm>
                <a:off x="1326043" y="5486307"/>
                <a:ext cx="7098089" cy="441679"/>
              </a:xfrm>
              <a:prstGeom prst="rect">
                <a:avLst/>
              </a:prstGeom>
              <a:solidFill>
                <a:srgbClr val="7F3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1523230" y="5498193"/>
                <a:ext cx="47566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１０月　５日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(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木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)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　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19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：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00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～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20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：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30</a:t>
                </a:r>
              </a:p>
            </p:txBody>
          </p:sp>
          <p:sp>
            <p:nvSpPr>
              <p:cNvPr id="66" name="テキスト ボックス 29"/>
              <p:cNvSpPr txBox="1"/>
              <p:nvPr/>
            </p:nvSpPr>
            <p:spPr>
              <a:xfrm>
                <a:off x="1281277" y="6116659"/>
                <a:ext cx="71519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504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9007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511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8015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518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7022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6526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6029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「</a:t>
                </a:r>
                <a:r>
                  <a:rPr lang="ja-JP" altLang="en-US" sz="2000" b="1" spc="-150" dirty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サステナブルな</a:t>
                </a:r>
                <a:r>
                  <a:rPr lang="ja-JP" altLang="en-US" sz="2000" b="1" spc="-150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木造住宅の新築・リフォームに必要な知識</a:t>
                </a:r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」</a:t>
                </a:r>
                <a:endParaRPr lang="en-US" altLang="ja-JP" sz="20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　　  　　　  　　　　　　　　　　　 </a:t>
                </a:r>
                <a:r>
                  <a:rPr lang="ja-JP" altLang="en-US" sz="2000" b="1" dirty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齋藤 宏昭</a:t>
                </a:r>
                <a:r>
                  <a:rPr lang="ja-JP" altLang="en-US" sz="18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先生</a:t>
                </a:r>
                <a:endParaRPr lang="ja-JP" altLang="en-US" sz="1200" b="1" dirty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63" name="テキスト ボックス 29"/>
            <p:cNvSpPr txBox="1"/>
            <p:nvPr/>
          </p:nvSpPr>
          <p:spPr>
            <a:xfrm>
              <a:off x="513459" y="2064044"/>
              <a:ext cx="690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近年、木造住宅の省エネ技術は大きく進歩しており、</a:t>
              </a:r>
              <a:r>
                <a:rPr lang="en-US" altLang="ja-JP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SDGs</a:t>
              </a:r>
              <a:r>
                <a:rPr lang="ja-JP" altLang="en-US" sz="1200" b="1" dirty="0" err="1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、</a:t>
              </a:r>
              <a:r>
                <a:rPr lang="en-US" altLang="ja-JP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ZEH</a:t>
              </a:r>
              <a:r>
                <a:rPr lang="ja-JP" altLang="en-US" sz="1200" b="1" dirty="0" err="1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、</a:t>
              </a:r>
              <a:r>
                <a:rPr lang="en-US" altLang="ja-JP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LCCM</a:t>
              </a:r>
              <a:r>
                <a:rPr lang="ja-JP" altLang="en-US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など、様々な横文字が増え、一般の方は情報過多で混乱していると思います。そこで、快適で健康な生活を確保し、長寿命な住宅を得るための新築及びリフォームで役立つ知識について、中世的な立場から解説します。</a:t>
              </a:r>
              <a:endPara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284595" y="7113044"/>
            <a:ext cx="7192543" cy="2242588"/>
            <a:chOff x="191782" y="3924444"/>
            <a:chExt cx="7077024" cy="2141266"/>
          </a:xfrm>
        </p:grpSpPr>
        <p:grpSp>
          <p:nvGrpSpPr>
            <p:cNvPr id="68" name="グループ化 67"/>
            <p:cNvGrpSpPr/>
            <p:nvPr/>
          </p:nvGrpSpPr>
          <p:grpSpPr>
            <a:xfrm>
              <a:off x="191782" y="3924444"/>
              <a:ext cx="7077024" cy="1371106"/>
              <a:chOff x="-2456857" y="4916109"/>
              <a:chExt cx="7099241" cy="1371106"/>
            </a:xfrm>
          </p:grpSpPr>
          <p:sp>
            <p:nvSpPr>
              <p:cNvPr id="71" name="正方形/長方形 70"/>
              <p:cNvSpPr/>
              <p:nvPr/>
            </p:nvSpPr>
            <p:spPr>
              <a:xfrm>
                <a:off x="-2415592" y="4916109"/>
                <a:ext cx="6958552" cy="466318"/>
              </a:xfrm>
              <a:prstGeom prst="rect">
                <a:avLst/>
              </a:prstGeom>
              <a:solidFill>
                <a:srgbClr val="7F3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2" name="正方形/長方形 71"/>
              <p:cNvSpPr/>
              <p:nvPr/>
            </p:nvSpPr>
            <p:spPr>
              <a:xfrm>
                <a:off x="-2284264" y="4934199"/>
                <a:ext cx="44874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１０月 １２日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(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木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)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　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19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：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00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～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20</a:t>
                </a:r>
                <a:r>
                  <a:rPr lang="ja-JP" altLang="en-US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：</a:t>
                </a:r>
                <a:r>
                  <a:rPr lang="en-US" altLang="ja-JP" sz="24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30</a:t>
                </a:r>
              </a:p>
            </p:txBody>
          </p:sp>
          <p:sp>
            <p:nvSpPr>
              <p:cNvPr id="73" name="テキスト ボックス 29"/>
              <p:cNvSpPr txBox="1"/>
              <p:nvPr/>
            </p:nvSpPr>
            <p:spPr>
              <a:xfrm>
                <a:off x="-2456857" y="5611312"/>
                <a:ext cx="7099241" cy="675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504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9007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511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8015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7518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7022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6526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6029" algn="l" defTabSz="1019007" rtl="0" eaLnBrk="1" latinLnBrk="0" hangingPunct="1">
                  <a:defRPr kumimoji="1" sz="200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「快適</a:t>
                </a:r>
                <a:r>
                  <a:rPr lang="ja-JP" altLang="en-US" sz="2000" b="1" dirty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・健康な住生活と省エネルギー</a:t>
                </a:r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」</a:t>
                </a:r>
                <a:endParaRPr lang="en-US" altLang="ja-JP" sz="20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　　　　　   </a:t>
                </a:r>
                <a:r>
                  <a:rPr lang="ja-JP" altLang="en-US" sz="2000" b="1" dirty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</a:t>
                </a:r>
                <a:r>
                  <a:rPr lang="ja-JP" altLang="en-US" sz="20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　　　　　　　　　　    </a:t>
                </a:r>
                <a:r>
                  <a:rPr lang="ja-JP" altLang="en-US" sz="1800" b="1" dirty="0" smtClean="0">
                    <a:solidFill>
                      <a:srgbClr val="7F3143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室　恵子 先生</a:t>
                </a:r>
                <a:endParaRPr lang="ja-JP" altLang="en-US" sz="1200" b="1" dirty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69" name="テキスト ボックス 29"/>
            <p:cNvSpPr txBox="1"/>
            <p:nvPr/>
          </p:nvSpPr>
          <p:spPr>
            <a:xfrm>
              <a:off x="4413058" y="5129606"/>
              <a:ext cx="2702560" cy="35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8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　　  </a:t>
              </a:r>
              <a:r>
                <a:rPr lang="en-US" altLang="ja-JP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足利大学工学部教授</a:t>
              </a:r>
              <a:r>
                <a:rPr lang="en-US" altLang="ja-JP" sz="1200" b="1" dirty="0" smtClean="0">
                  <a:solidFill>
                    <a:srgbClr val="7F314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lang="ja-JP" altLang="en-US" sz="1200" b="1" dirty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0" name="テキスト ボックス 29"/>
            <p:cNvSpPr txBox="1"/>
            <p:nvPr/>
          </p:nvSpPr>
          <p:spPr>
            <a:xfrm>
              <a:off x="303495" y="5448581"/>
              <a:ext cx="6917246" cy="617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504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9007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511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8015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518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7022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6526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6029" algn="l" defTabSz="1019007" rtl="0" eaLnBrk="1" latinLnBrk="0" hangingPunct="1">
                <a:defRPr kumimoji="1" sz="20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en-US" sz="12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地球温暖化の抑制、そして光熱費を抑えるためには、省エネルギーが重要です。我慢せず、快適・健康な住生活と省エネルギーを両立させるための方法について説明します。</a:t>
              </a:r>
              <a:endParaRPr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endPara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5" name="角丸四角形 34"/>
          <p:cNvSpPr/>
          <p:nvPr/>
        </p:nvSpPr>
        <p:spPr>
          <a:xfrm>
            <a:off x="294821" y="5402575"/>
            <a:ext cx="7062909" cy="1590884"/>
          </a:xfrm>
          <a:prstGeom prst="roundRect">
            <a:avLst>
              <a:gd name="adj" fmla="val 2796"/>
            </a:avLst>
          </a:prstGeom>
          <a:noFill/>
          <a:ln>
            <a:solidFill>
              <a:srgbClr val="7F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294821" y="3039835"/>
            <a:ext cx="7062909" cy="1655800"/>
          </a:xfrm>
          <a:prstGeom prst="roundRect">
            <a:avLst>
              <a:gd name="adj" fmla="val 2796"/>
            </a:avLst>
          </a:prstGeom>
          <a:noFill/>
          <a:ln>
            <a:solidFill>
              <a:srgbClr val="7F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29"/>
          <p:cNvSpPr txBox="1"/>
          <p:nvPr/>
        </p:nvSpPr>
        <p:spPr>
          <a:xfrm>
            <a:off x="4211798" y="6032435"/>
            <a:ext cx="270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　　　   </a:t>
            </a:r>
            <a:r>
              <a:rPr lang="en-US" altLang="ja-JP" sz="12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足利大学工学部</a:t>
            </a:r>
            <a:r>
              <a:rPr lang="ja-JP" altLang="en-US" sz="1200" b="1" dirty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教授</a:t>
            </a:r>
            <a:r>
              <a:rPr lang="en-US" altLang="ja-JP" sz="1200" b="1" dirty="0" smtClean="0">
                <a:solidFill>
                  <a:srgbClr val="7F314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1200" b="1" dirty="0">
              <a:solidFill>
                <a:srgbClr val="7F3143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" y="9346802"/>
            <a:ext cx="1474410" cy="123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角丸四角形 38"/>
          <p:cNvSpPr/>
          <p:nvPr/>
        </p:nvSpPr>
        <p:spPr>
          <a:xfrm>
            <a:off x="317727" y="7676916"/>
            <a:ext cx="7067697" cy="1509614"/>
          </a:xfrm>
          <a:prstGeom prst="roundRect">
            <a:avLst>
              <a:gd name="adj" fmla="val 2796"/>
            </a:avLst>
          </a:prstGeom>
          <a:noFill/>
          <a:ln>
            <a:solidFill>
              <a:srgbClr val="7F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50" y="9355632"/>
            <a:ext cx="1358541" cy="123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図 39" descr="\\Sv9470y092029\01_基幹系マイドキュメント\002_税務課\市民税係\年金事前・本申告・未申告\02_本申告案内ハガキ\R5年度課税用\01 (9月上旬)本申告案内ハガキ発注関係\案内図データ\生涯学習センター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52" y="9278655"/>
            <a:ext cx="4111845" cy="1367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" name="角丸四角形 81"/>
          <p:cNvSpPr/>
          <p:nvPr/>
        </p:nvSpPr>
        <p:spPr>
          <a:xfrm>
            <a:off x="281847" y="786949"/>
            <a:ext cx="7075883" cy="1555743"/>
          </a:xfrm>
          <a:prstGeom prst="roundRect">
            <a:avLst>
              <a:gd name="adj" fmla="val 2796"/>
            </a:avLst>
          </a:prstGeom>
          <a:noFill/>
          <a:ln>
            <a:solidFill>
              <a:srgbClr val="7F3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0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1.pptx" id="{D8CEF92E-E621-4889-A2C4-D44EA4896D94}" vid="{7BA0B976-7AA0-4750-86DE-53A6EBAC7E7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931</Words>
  <Application>Microsoft Office PowerPoint</Application>
  <PresentationFormat>ユーザー設定</PresentationFormat>
  <Paragraphs>53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HGP創英角ﾎﾟｯﾌﾟ体</vt:lpstr>
      <vt:lpstr>ＭＳ Ｐゴシック</vt:lpstr>
      <vt:lpstr>UD デジタル 教科書体 NP-R</vt:lpstr>
      <vt:lpstr>UD デジタル 教科書体 N-R</vt:lpstr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2014-07-29T05:44:25Z</dcterms:created>
  <dcterms:modified xsi:type="dcterms:W3CDTF">2023-05-29T04:45:44Z</dcterms:modified>
</cp:coreProperties>
</file>